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640" r:id="rId2"/>
    <p:sldId id="635" r:id="rId3"/>
    <p:sldId id="636" r:id="rId4"/>
    <p:sldId id="630" r:id="rId5"/>
    <p:sldId id="633" r:id="rId6"/>
    <p:sldId id="566" r:id="rId7"/>
    <p:sldId id="619" r:id="rId8"/>
    <p:sldId id="637" r:id="rId9"/>
    <p:sldId id="638" r:id="rId10"/>
    <p:sldId id="634" r:id="rId11"/>
    <p:sldId id="631" r:id="rId12"/>
    <p:sldId id="632" r:id="rId13"/>
    <p:sldId id="626" r:id="rId14"/>
    <p:sldId id="627" r:id="rId15"/>
    <p:sldId id="262" r:id="rId16"/>
    <p:sldId id="591" r:id="rId17"/>
    <p:sldId id="590" r:id="rId18"/>
    <p:sldId id="256" r:id="rId19"/>
    <p:sldId id="571" r:id="rId20"/>
    <p:sldId id="629" r:id="rId21"/>
    <p:sldId id="628" r:id="rId22"/>
    <p:sldId id="606" r:id="rId23"/>
    <p:sldId id="560" r:id="rId24"/>
    <p:sldId id="602" r:id="rId25"/>
    <p:sldId id="603" r:id="rId26"/>
    <p:sldId id="624" r:id="rId27"/>
    <p:sldId id="573" r:id="rId28"/>
    <p:sldId id="610" r:id="rId29"/>
    <p:sldId id="612" r:id="rId30"/>
    <p:sldId id="264" r:id="rId31"/>
    <p:sldId id="609" r:id="rId32"/>
    <p:sldId id="261" r:id="rId33"/>
    <p:sldId id="611" r:id="rId34"/>
    <p:sldId id="604" r:id="rId35"/>
    <p:sldId id="605" r:id="rId36"/>
    <p:sldId id="613" r:id="rId37"/>
    <p:sldId id="614" r:id="rId38"/>
    <p:sldId id="337" r:id="rId39"/>
    <p:sldId id="336" r:id="rId40"/>
    <p:sldId id="265" r:id="rId41"/>
    <p:sldId id="620" r:id="rId42"/>
    <p:sldId id="621" r:id="rId43"/>
    <p:sldId id="615" r:id="rId44"/>
    <p:sldId id="616" r:id="rId45"/>
    <p:sldId id="617" r:id="rId46"/>
    <p:sldId id="618" r:id="rId47"/>
    <p:sldId id="607" r:id="rId48"/>
    <p:sldId id="608" r:id="rId49"/>
    <p:sldId id="622" r:id="rId50"/>
    <p:sldId id="625" r:id="rId51"/>
    <p:sldId id="581" r:id="rId52"/>
    <p:sldId id="582" r:id="rId53"/>
    <p:sldId id="260" r:id="rId54"/>
    <p:sldId id="257" r:id="rId55"/>
    <p:sldId id="258" r:id="rId56"/>
    <p:sldId id="259" r:id="rId57"/>
    <p:sldId id="639"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13DFC5-EA1F-4527-B7F8-7CB1856B4F8D}" type="datetimeFigureOut">
              <a:rPr lang="en-IN" smtClean="0"/>
              <a:t>26-07-2023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D2E7A-33A8-42A4-B2B4-4AFF4CE2ABCB}" type="slidenum">
              <a:rPr lang="en-IN" smtClean="0"/>
              <a:t>‹#›</a:t>
            </a:fld>
            <a:endParaRPr lang="en-IN"/>
          </a:p>
        </p:txBody>
      </p:sp>
    </p:spTree>
    <p:extLst>
      <p:ext uri="{BB962C8B-B14F-4D97-AF65-F5344CB8AC3E}">
        <p14:creationId xmlns:p14="http://schemas.microsoft.com/office/powerpoint/2010/main" val="374047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CA05FC-9E01-4089-A524-E02470F11B00}" type="datetimeFigureOut">
              <a:rPr lang="en-IN" smtClean="0"/>
              <a:t>26-07-2023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1127584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CA05FC-9E01-4089-A524-E02470F11B00}" type="datetimeFigureOut">
              <a:rPr lang="en-IN" smtClean="0"/>
              <a:t>26-07-2023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409566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CA05FC-9E01-4089-A524-E02470F11B00}" type="datetimeFigureOut">
              <a:rPr lang="en-IN" smtClean="0"/>
              <a:t>26-07-2023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668995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053518"/>
            <a:ext cx="7772400" cy="6093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00574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CA05FC-9E01-4089-A524-E02470F11B00}" type="datetimeFigureOut">
              <a:rPr lang="en-IN" smtClean="0"/>
              <a:t>26-07-2023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686358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CA05FC-9E01-4089-A524-E02470F11B00}" type="datetimeFigureOut">
              <a:rPr lang="en-IN" smtClean="0"/>
              <a:t>26-07-2023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83369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CA05FC-9E01-4089-A524-E02470F11B00}" type="datetimeFigureOut">
              <a:rPr lang="en-IN" smtClean="0"/>
              <a:t>26-07-2023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2135818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CA05FC-9E01-4089-A524-E02470F11B00}" type="datetimeFigureOut">
              <a:rPr lang="en-IN" smtClean="0"/>
              <a:t>26-07-2023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859516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CA05FC-9E01-4089-A524-E02470F11B00}" type="datetimeFigureOut">
              <a:rPr lang="en-IN" smtClean="0"/>
              <a:t>26-07-2023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82552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CA05FC-9E01-4089-A524-E02470F11B00}" type="datetimeFigureOut">
              <a:rPr lang="en-IN" smtClean="0"/>
              <a:t>26-07-2023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69248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CA05FC-9E01-4089-A524-E02470F11B00}" type="datetimeFigureOut">
              <a:rPr lang="en-IN" smtClean="0"/>
              <a:t>26-07-2023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674058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CA05FC-9E01-4089-A524-E02470F11B00}" type="datetimeFigureOut">
              <a:rPr lang="en-IN" smtClean="0"/>
              <a:t>26-07-2023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628132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A05FC-9E01-4089-A524-E02470F11B00}" type="datetimeFigureOut">
              <a:rPr lang="en-IN" smtClean="0"/>
              <a:t>26-07-2023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5A473-D3A1-4634-8430-E95D22688BE2}" type="slidenum">
              <a:rPr lang="en-IN" smtClean="0"/>
              <a:t>‹#›</a:t>
            </a:fld>
            <a:endParaRPr lang="en-IN"/>
          </a:p>
        </p:txBody>
      </p:sp>
    </p:spTree>
    <p:extLst>
      <p:ext uri="{BB962C8B-B14F-4D97-AF65-F5344CB8AC3E}">
        <p14:creationId xmlns:p14="http://schemas.microsoft.com/office/powerpoint/2010/main" val="16672646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urublogs.wixsite.com/guru" TargetMode="External"/><Relationship Id="rId2" Type="http://schemas.openxmlformats.org/officeDocument/2006/relationships/hyperlink" Target="http://puttuguru.blogspot.in/"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056FC-9D75-AE84-DC48-6CA8B903F9CA}"/>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72669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DC1777-211F-77D1-3A1C-610A8F400699}"/>
              </a:ext>
            </a:extLst>
          </p:cNvPr>
          <p:cNvSpPr txBox="1"/>
          <p:nvPr/>
        </p:nvSpPr>
        <p:spPr>
          <a:xfrm>
            <a:off x="0" y="1401215"/>
            <a:ext cx="9144000" cy="5724644"/>
          </a:xfrm>
          <a:prstGeom prst="rect">
            <a:avLst/>
          </a:prstGeom>
          <a:solidFill>
            <a:schemeClr val="accent4">
              <a:lumMod val="20000"/>
              <a:lumOff val="80000"/>
            </a:schemeClr>
          </a:solidFill>
        </p:spPr>
        <p:txBody>
          <a:bodyPr wrap="square">
            <a:spAutoFit/>
          </a:bodyPr>
          <a:lstStyle/>
          <a:p>
            <a:pPr algn="just"/>
            <a:r>
              <a:rPr lang="en-US" sz="2400" dirty="0"/>
              <a:t>“This is absolutely necessary as engineering is all about creating something, which has societal benefits. Unless you know society and its challenges, how will you produce something that’s required?</a:t>
            </a:r>
          </a:p>
          <a:p>
            <a:pPr algn="just"/>
            <a:r>
              <a:rPr lang="en-US" sz="2400" dirty="0"/>
              <a:t> </a:t>
            </a:r>
          </a:p>
          <a:p>
            <a:pPr algn="just"/>
            <a:r>
              <a:rPr lang="en-US" sz="2400" dirty="0"/>
              <a:t>Engineering students in India will now have to study social sciences including management, environmental sciences, Indian culture, and Constitution according to a model curriculum by the All India Council for Technical Education (AICTE).</a:t>
            </a:r>
          </a:p>
          <a:p>
            <a:pPr algn="just"/>
            <a:endParaRPr lang="en-US" sz="2400" dirty="0"/>
          </a:p>
          <a:p>
            <a:pPr algn="just"/>
            <a:r>
              <a:rPr lang="en-US" sz="2400" dirty="0"/>
              <a:t>Engineering students need to follow a holistic approach and the programmes will have an inter-disciplinary approach. This will help in their overall growth and development,” the report quoted an AICTE official as saying.</a:t>
            </a:r>
          </a:p>
          <a:p>
            <a:endParaRPr lang="en-US" dirty="0"/>
          </a:p>
          <a:p>
            <a:endParaRPr lang="en-US" dirty="0"/>
          </a:p>
          <a:p>
            <a:endParaRPr lang="en-US" dirty="0"/>
          </a:p>
        </p:txBody>
      </p:sp>
      <p:sp>
        <p:nvSpPr>
          <p:cNvPr id="7" name="TextBox 6">
            <a:extLst>
              <a:ext uri="{FF2B5EF4-FFF2-40B4-BE49-F238E27FC236}">
                <a16:creationId xmlns:a16="http://schemas.microsoft.com/office/drawing/2014/main" id="{DB0E6931-712D-ABF7-BAFC-3CBB19AD1C1D}"/>
              </a:ext>
            </a:extLst>
          </p:cNvPr>
          <p:cNvSpPr txBox="1"/>
          <p:nvPr/>
        </p:nvSpPr>
        <p:spPr>
          <a:xfrm>
            <a:off x="0" y="22722"/>
            <a:ext cx="9144000" cy="1384995"/>
          </a:xfrm>
          <a:prstGeom prst="rect">
            <a:avLst/>
          </a:prstGeom>
          <a:solidFill>
            <a:schemeClr val="accent4">
              <a:lumMod val="40000"/>
              <a:lumOff val="60000"/>
            </a:schemeClr>
          </a:solidFill>
        </p:spPr>
        <p:txBody>
          <a:bodyPr wrap="square">
            <a:spAutoFit/>
          </a:bodyPr>
          <a:lstStyle/>
          <a:p>
            <a:pPr algn="ctr"/>
            <a:r>
              <a:rPr lang="en-US" sz="2800" dirty="0">
                <a:latin typeface="Amasis MT Pro Black" panose="02040A04050005020304" pitchFamily="18" charset="0"/>
              </a:rPr>
              <a:t>How Important Is the Constitution to an Engineering Graduates</a:t>
            </a:r>
          </a:p>
          <a:p>
            <a:pPr algn="ctr"/>
            <a:r>
              <a:rPr lang="en-US" sz="2800" dirty="0">
                <a:latin typeface="Amasis MT Pro Black" panose="02040A04050005020304" pitchFamily="18" charset="0"/>
              </a:rPr>
              <a:t>An Engineer’s POV</a:t>
            </a:r>
            <a:endParaRPr lang="en-IN" sz="2800" dirty="0">
              <a:latin typeface="Amasis MT Pro Black" panose="02040A04050005020304" pitchFamily="18" charset="0"/>
            </a:endParaRPr>
          </a:p>
        </p:txBody>
      </p:sp>
    </p:spTree>
    <p:extLst>
      <p:ext uri="{BB962C8B-B14F-4D97-AF65-F5344CB8AC3E}">
        <p14:creationId xmlns:p14="http://schemas.microsoft.com/office/powerpoint/2010/main" val="3952212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A50D0A-6ACE-8613-EC77-3E0BC68367E5}"/>
              </a:ext>
            </a:extLst>
          </p:cNvPr>
          <p:cNvSpPr txBox="1"/>
          <p:nvPr/>
        </p:nvSpPr>
        <p:spPr>
          <a:xfrm>
            <a:off x="0" y="1"/>
            <a:ext cx="9144000" cy="6863417"/>
          </a:xfrm>
          <a:prstGeom prst="rect">
            <a:avLst/>
          </a:prstGeom>
          <a:solidFill>
            <a:srgbClr val="FFFF00"/>
          </a:solidFill>
        </p:spPr>
        <p:txBody>
          <a:bodyPr wrap="square">
            <a:spAutoFit/>
          </a:bodyPr>
          <a:lstStyle/>
          <a:p>
            <a:pPr algn="ctr"/>
            <a:r>
              <a:rPr lang="en-US" sz="4000" b="1" i="0" dirty="0">
                <a:solidFill>
                  <a:srgbClr val="0A0A0A"/>
                </a:solidFill>
                <a:effectLst/>
                <a:latin typeface="Footlight MT Light" panose="0204060206030A020304" pitchFamily="18" charset="0"/>
              </a:rPr>
              <a:t>Constitution of India Course Objectives</a:t>
            </a:r>
          </a:p>
          <a:p>
            <a:pPr algn="l"/>
            <a:r>
              <a:rPr lang="en-US" sz="3200" b="0" i="0" dirty="0">
                <a:solidFill>
                  <a:srgbClr val="000000"/>
                </a:solidFill>
                <a:effectLst/>
                <a:latin typeface="Gilroy"/>
              </a:rPr>
              <a:t>1. To Enable the student to understand the importance of the constitution</a:t>
            </a:r>
          </a:p>
          <a:p>
            <a:pPr algn="l"/>
            <a:r>
              <a:rPr lang="en-US" sz="3600" b="0" i="0" dirty="0">
                <a:solidFill>
                  <a:srgbClr val="000000"/>
                </a:solidFill>
                <a:effectLst/>
                <a:latin typeface="Gilroy"/>
              </a:rPr>
              <a:t>2. To understand the structure of executive, legislature, and judiciary</a:t>
            </a:r>
          </a:p>
          <a:p>
            <a:pPr algn="l"/>
            <a:r>
              <a:rPr lang="en-US" sz="3600" b="0" i="0" dirty="0">
                <a:solidFill>
                  <a:srgbClr val="000000"/>
                </a:solidFill>
                <a:effectLst/>
                <a:latin typeface="Gilroy"/>
              </a:rPr>
              <a:t>3. To understand the philosophy of fundamental rights and duties</a:t>
            </a:r>
          </a:p>
          <a:p>
            <a:pPr algn="l"/>
            <a:r>
              <a:rPr lang="en-US" sz="3200" b="0" i="0" dirty="0">
                <a:solidFill>
                  <a:srgbClr val="000000"/>
                </a:solidFill>
                <a:effectLst/>
                <a:latin typeface="Gilroy"/>
              </a:rPr>
              <a:t>4. To understand the autonomous nature of constitutional bodies like the Supreme Court and high court controller and auditor general of India and the election commission of India.</a:t>
            </a:r>
          </a:p>
          <a:p>
            <a:pPr algn="l"/>
            <a:r>
              <a:rPr lang="en-US" sz="3200" b="0" i="0" dirty="0">
                <a:solidFill>
                  <a:srgbClr val="000000"/>
                </a:solidFill>
                <a:effectLst/>
                <a:latin typeface="Gilroy"/>
              </a:rPr>
              <a:t>5. To understand the central and state relations,  financial and administrative.</a:t>
            </a:r>
          </a:p>
        </p:txBody>
      </p:sp>
    </p:spTree>
    <p:extLst>
      <p:ext uri="{BB962C8B-B14F-4D97-AF65-F5344CB8AC3E}">
        <p14:creationId xmlns:p14="http://schemas.microsoft.com/office/powerpoint/2010/main" val="27968273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F47143-5157-DE70-AAD3-08C0A703D028}"/>
              </a:ext>
            </a:extLst>
          </p:cNvPr>
          <p:cNvSpPr txBox="1"/>
          <p:nvPr/>
        </p:nvSpPr>
        <p:spPr>
          <a:xfrm>
            <a:off x="0" y="30014"/>
            <a:ext cx="9144000" cy="6924973"/>
          </a:xfrm>
          <a:prstGeom prst="rect">
            <a:avLst/>
          </a:prstGeom>
          <a:solidFill>
            <a:schemeClr val="accent2">
              <a:lumMod val="40000"/>
              <a:lumOff val="60000"/>
            </a:schemeClr>
          </a:solidFill>
        </p:spPr>
        <p:txBody>
          <a:bodyPr wrap="square">
            <a:spAutoFit/>
          </a:bodyPr>
          <a:lstStyle/>
          <a:p>
            <a:pPr algn="ctr"/>
            <a:r>
              <a:rPr lang="en-US" sz="2800" b="1" i="0" dirty="0">
                <a:solidFill>
                  <a:srgbClr val="0A0A0A"/>
                </a:solidFill>
                <a:effectLst/>
                <a:latin typeface="Felix Titling" panose="04060505060202020A04" pitchFamily="82" charset="0"/>
              </a:rPr>
              <a:t>Constitution of India Course Outcomes</a:t>
            </a:r>
          </a:p>
          <a:p>
            <a:pPr algn="l"/>
            <a:r>
              <a:rPr lang="en-US" b="0" i="0" dirty="0">
                <a:solidFill>
                  <a:srgbClr val="000000"/>
                </a:solidFill>
                <a:effectLst/>
                <a:latin typeface="Gilroy"/>
              </a:rPr>
              <a:t>At the end of the semester/course, the student will be able to have a clear knowledge of the following:</a:t>
            </a:r>
          </a:p>
          <a:p>
            <a:pPr algn="l"/>
            <a:r>
              <a:rPr lang="en-US" sz="2400" b="0" i="0" dirty="0">
                <a:solidFill>
                  <a:srgbClr val="000000"/>
                </a:solidFill>
                <a:effectLst/>
                <a:latin typeface="Gilroy"/>
              </a:rPr>
              <a:t>1. Understand the historical background of the constitution-making and its importance for building a democratic India.</a:t>
            </a:r>
          </a:p>
          <a:p>
            <a:pPr algn="l"/>
            <a:r>
              <a:rPr lang="en-US" sz="2400" b="0" i="0" dirty="0">
                <a:solidFill>
                  <a:srgbClr val="000000"/>
                </a:solidFill>
                <a:effectLst/>
                <a:latin typeface="Gilroy"/>
              </a:rPr>
              <a:t>2. Understand the functioning of three wings of the government </a:t>
            </a:r>
            <a:r>
              <a:rPr lang="en-US" sz="2400" b="0" i="0" dirty="0" err="1">
                <a:solidFill>
                  <a:srgbClr val="000000"/>
                </a:solidFill>
                <a:effectLst/>
                <a:latin typeface="Gilroy"/>
              </a:rPr>
              <a:t>ie</a:t>
            </a:r>
            <a:r>
              <a:rPr lang="en-US" sz="2400" b="0" i="0" dirty="0">
                <a:solidFill>
                  <a:srgbClr val="000000"/>
                </a:solidFill>
                <a:effectLst/>
                <a:latin typeface="Gilroy"/>
              </a:rPr>
              <a:t>., executive, legislative, and judiciary.</a:t>
            </a:r>
          </a:p>
          <a:p>
            <a:pPr algn="l"/>
            <a:r>
              <a:rPr lang="en-US" sz="2400" b="0" i="0" dirty="0">
                <a:solidFill>
                  <a:srgbClr val="000000"/>
                </a:solidFill>
                <a:effectLst/>
                <a:latin typeface="Gilroy"/>
              </a:rPr>
              <a:t>3. Understand the value of the fundamental rights and duties for becoming a good citizen of India.</a:t>
            </a:r>
          </a:p>
          <a:p>
            <a:pPr algn="l"/>
            <a:r>
              <a:rPr lang="en-US" sz="2400" b="0" i="0" dirty="0">
                <a:solidFill>
                  <a:srgbClr val="000000"/>
                </a:solidFill>
                <a:effectLst/>
                <a:latin typeface="Gilroy"/>
              </a:rPr>
              <a:t>4. Analyze the decentralization of power between central, state, and local self-government.</a:t>
            </a:r>
          </a:p>
          <a:p>
            <a:pPr algn="l"/>
            <a:r>
              <a:rPr lang="en-US" sz="2400" b="0" i="0" dirty="0">
                <a:solidFill>
                  <a:srgbClr val="000000"/>
                </a:solidFill>
                <a:effectLst/>
                <a:latin typeface="Gilroy"/>
              </a:rPr>
              <a:t>5. Apply the knowledge in strengthening constitutional institutions like CAG, Election Commission, and UPSC for sustaining democracy.</a:t>
            </a:r>
          </a:p>
          <a:p>
            <a:pPr algn="l"/>
            <a:r>
              <a:rPr lang="en-US" sz="2400" b="0" i="0" dirty="0">
                <a:solidFill>
                  <a:srgbClr val="000000"/>
                </a:solidFill>
                <a:effectLst/>
                <a:latin typeface="Gilroy"/>
              </a:rPr>
              <a:t>6. Know the sources, features, and principles of the Indian Constitution.</a:t>
            </a:r>
          </a:p>
          <a:p>
            <a:pPr algn="l"/>
            <a:r>
              <a:rPr lang="en-US" sz="2400" b="0" i="0" dirty="0">
                <a:solidFill>
                  <a:srgbClr val="000000"/>
                </a:solidFill>
                <a:effectLst/>
                <a:latin typeface="Gilroy"/>
              </a:rPr>
              <a:t>7. Learn about Union Government, State government, and its administration.</a:t>
            </a:r>
          </a:p>
          <a:p>
            <a:pPr algn="l"/>
            <a:r>
              <a:rPr lang="en-US" sz="2400" b="0" i="0" dirty="0">
                <a:solidFill>
                  <a:srgbClr val="000000"/>
                </a:solidFill>
                <a:effectLst/>
                <a:latin typeface="Gilroy"/>
              </a:rPr>
              <a:t>8. Get acquainted with Local administration and Panchayati Raj.</a:t>
            </a:r>
          </a:p>
          <a:p>
            <a:pPr algn="l"/>
            <a:r>
              <a:rPr lang="en-US" sz="2400" b="0" i="0" dirty="0">
                <a:solidFill>
                  <a:srgbClr val="000000"/>
                </a:solidFill>
                <a:effectLst/>
                <a:latin typeface="Gilroy"/>
              </a:rPr>
              <a:t>9. Be aware of basic concepts and developments of Human Rights.</a:t>
            </a:r>
          </a:p>
          <a:p>
            <a:pPr algn="l"/>
            <a:r>
              <a:rPr lang="en-US" sz="2000" b="1" i="0" dirty="0">
                <a:solidFill>
                  <a:srgbClr val="000000"/>
                </a:solidFill>
                <a:effectLst/>
                <a:latin typeface="Gilroy"/>
              </a:rPr>
              <a:t>10. Gain knowledge of the roles and functioning of the Election Commission</a:t>
            </a:r>
          </a:p>
        </p:txBody>
      </p:sp>
    </p:spTree>
    <p:extLst>
      <p:ext uri="{BB962C8B-B14F-4D97-AF65-F5344CB8AC3E}">
        <p14:creationId xmlns:p14="http://schemas.microsoft.com/office/powerpoint/2010/main" val="40282720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2DBA1-83E6-8871-6710-E3EE7718E57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118973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9517B8-FA9D-4C9B-2EBD-F440058F0CAA}"/>
              </a:ext>
            </a:extLst>
          </p:cNvPr>
          <p:cNvPicPr>
            <a:picLocks noChangeAspect="1"/>
          </p:cNvPicPr>
          <p:nvPr/>
        </p:nvPicPr>
        <p:blipFill rotWithShape="1">
          <a:blip r:embed="rId2"/>
          <a:srcRect l="20071" r="21055"/>
          <a:stretch/>
        </p:blipFill>
        <p:spPr>
          <a:xfrm>
            <a:off x="1" y="895546"/>
            <a:ext cx="4741681" cy="5962453"/>
          </a:xfrm>
          <a:prstGeom prst="rect">
            <a:avLst/>
          </a:prstGeom>
        </p:spPr>
      </p:pic>
      <p:sp>
        <p:nvSpPr>
          <p:cNvPr id="6" name="TextBox 5">
            <a:extLst>
              <a:ext uri="{FF2B5EF4-FFF2-40B4-BE49-F238E27FC236}">
                <a16:creationId xmlns:a16="http://schemas.microsoft.com/office/drawing/2014/main" id="{6D98167D-5CBA-8302-C1EA-C410AA245119}"/>
              </a:ext>
            </a:extLst>
          </p:cNvPr>
          <p:cNvSpPr txBox="1"/>
          <p:nvPr/>
        </p:nvSpPr>
        <p:spPr>
          <a:xfrm>
            <a:off x="4741682" y="247"/>
            <a:ext cx="4388181" cy="6801862"/>
          </a:xfrm>
          <a:prstGeom prst="rect">
            <a:avLst/>
          </a:prstGeom>
          <a:noFill/>
        </p:spPr>
        <p:txBody>
          <a:bodyPr wrap="square">
            <a:spAutoFit/>
          </a:bodyPr>
          <a:lstStyle/>
          <a:p>
            <a:pPr algn="just"/>
            <a:r>
              <a:rPr lang="en-US" sz="3200" dirty="0">
                <a:latin typeface="Amasis MT Pro Black" panose="02040A04050005020304" pitchFamily="18" charset="0"/>
              </a:rPr>
              <a:t>The Latin Maxim:- </a:t>
            </a:r>
            <a:r>
              <a:rPr lang="en-US" sz="3200" dirty="0">
                <a:solidFill>
                  <a:srgbClr val="00B0F0"/>
                </a:solidFill>
                <a:latin typeface="Amasis MT Pro Black" panose="02040A04050005020304" pitchFamily="18" charset="0"/>
              </a:rPr>
              <a:t>'Ignorantia </a:t>
            </a:r>
            <a:r>
              <a:rPr lang="en-US" sz="3200" dirty="0" err="1">
                <a:solidFill>
                  <a:srgbClr val="00B0F0"/>
                </a:solidFill>
                <a:latin typeface="Amasis MT Pro Black" panose="02040A04050005020304" pitchFamily="18" charset="0"/>
              </a:rPr>
              <a:t>legis</a:t>
            </a:r>
            <a:r>
              <a:rPr lang="en-US" sz="3200" dirty="0">
                <a:solidFill>
                  <a:srgbClr val="00B0F0"/>
                </a:solidFill>
                <a:latin typeface="Amasis MT Pro Black" panose="02040A04050005020304" pitchFamily="18" charset="0"/>
              </a:rPr>
              <a:t> </a:t>
            </a:r>
            <a:r>
              <a:rPr lang="en-US" sz="3200" dirty="0" err="1">
                <a:solidFill>
                  <a:srgbClr val="00B0F0"/>
                </a:solidFill>
                <a:latin typeface="Amasis MT Pro Black" panose="02040A04050005020304" pitchFamily="18" charset="0"/>
              </a:rPr>
              <a:t>neminem</a:t>
            </a:r>
            <a:r>
              <a:rPr lang="en-US" sz="3200" dirty="0">
                <a:solidFill>
                  <a:srgbClr val="00B0F0"/>
                </a:solidFill>
                <a:latin typeface="Amasis MT Pro Black" panose="02040A04050005020304" pitchFamily="18" charset="0"/>
              </a:rPr>
              <a:t> </a:t>
            </a:r>
            <a:r>
              <a:rPr lang="en-US" sz="3200" dirty="0" err="1">
                <a:solidFill>
                  <a:srgbClr val="00B0F0"/>
                </a:solidFill>
                <a:latin typeface="Amasis MT Pro Black" panose="02040A04050005020304" pitchFamily="18" charset="0"/>
              </a:rPr>
              <a:t>excusat</a:t>
            </a:r>
            <a:r>
              <a:rPr lang="en-US" sz="3200" dirty="0">
                <a:solidFill>
                  <a:srgbClr val="00B0F0"/>
                </a:solidFill>
                <a:latin typeface="Amasis MT Pro Black" panose="02040A04050005020304" pitchFamily="18" charset="0"/>
              </a:rPr>
              <a:t>,' </a:t>
            </a:r>
            <a:r>
              <a:rPr lang="en-US" sz="3200" dirty="0">
                <a:latin typeface="Amasis MT Pro Black" panose="02040A04050005020304" pitchFamily="18" charset="0"/>
              </a:rPr>
              <a:t>or </a:t>
            </a:r>
            <a:r>
              <a:rPr lang="en-US" sz="2800" dirty="0">
                <a:solidFill>
                  <a:srgbClr val="FF0000"/>
                </a:solidFill>
                <a:latin typeface="Amasis MT Pro Black" panose="02040A04050005020304" pitchFamily="18" charset="0"/>
              </a:rPr>
              <a:t>'ignorance of the law is no excuse, and it is punishable’ </a:t>
            </a:r>
            <a:endParaRPr lang="en-US" sz="2400" dirty="0">
              <a:solidFill>
                <a:srgbClr val="FF0000"/>
              </a:solidFill>
              <a:latin typeface="Amasis MT Pro Black" panose="02040A04050005020304" pitchFamily="18" charset="0"/>
            </a:endParaRPr>
          </a:p>
          <a:p>
            <a:pPr algn="just"/>
            <a:r>
              <a:rPr lang="en-US" sz="3200" dirty="0">
                <a:solidFill>
                  <a:schemeClr val="accent6">
                    <a:lumMod val="75000"/>
                  </a:schemeClr>
                </a:solidFill>
                <a:latin typeface="Amasis MT Pro Black" panose="02040A04050005020304" pitchFamily="18" charset="0"/>
              </a:rPr>
              <a:t>It </a:t>
            </a:r>
            <a:r>
              <a:rPr lang="en-US" sz="3200" dirty="0">
                <a:solidFill>
                  <a:schemeClr val="accent6">
                    <a:lumMod val="75000"/>
                  </a:schemeClr>
                </a:solidFill>
                <a:highlight>
                  <a:srgbClr val="FFFF00"/>
                </a:highlight>
                <a:latin typeface="Amasis MT Pro Black" panose="02040A04050005020304" pitchFamily="18" charset="0"/>
              </a:rPr>
              <a:t>implies</a:t>
            </a:r>
            <a:r>
              <a:rPr lang="en-US" sz="3200" dirty="0">
                <a:solidFill>
                  <a:schemeClr val="accent6">
                    <a:lumMod val="75000"/>
                  </a:schemeClr>
                </a:solidFill>
                <a:latin typeface="Amasis MT Pro Black" panose="02040A04050005020304" pitchFamily="18" charset="0"/>
              </a:rPr>
              <a:t> that the Court presumes that </a:t>
            </a:r>
            <a:r>
              <a:rPr lang="en-US" sz="3200" dirty="0">
                <a:solidFill>
                  <a:schemeClr val="accent6">
                    <a:lumMod val="75000"/>
                  </a:schemeClr>
                </a:solidFill>
                <a:highlight>
                  <a:srgbClr val="FFFF00"/>
                </a:highlight>
                <a:latin typeface="Amasis MT Pro Black" panose="02040A04050005020304" pitchFamily="18" charset="0"/>
              </a:rPr>
              <a:t>every party </a:t>
            </a:r>
            <a:r>
              <a:rPr lang="en-US" sz="3200" dirty="0">
                <a:solidFill>
                  <a:schemeClr val="accent6">
                    <a:lumMod val="75000"/>
                  </a:schemeClr>
                </a:solidFill>
                <a:latin typeface="Amasis MT Pro Black" panose="02040A04050005020304" pitchFamily="18" charset="0"/>
              </a:rPr>
              <a:t>is aware of the law and hence cannot claim ignorance of the law as a </a:t>
            </a:r>
            <a:r>
              <a:rPr lang="en-US" sz="3200" dirty="0">
                <a:solidFill>
                  <a:schemeClr val="accent6">
                    <a:lumMod val="75000"/>
                  </a:schemeClr>
                </a:solidFill>
                <a:highlight>
                  <a:srgbClr val="FFFF00"/>
                </a:highlight>
                <a:latin typeface="Amasis MT Pro Black" panose="02040A04050005020304" pitchFamily="18" charset="0"/>
              </a:rPr>
              <a:t>defense</a:t>
            </a:r>
            <a:r>
              <a:rPr lang="en-US" sz="3200" dirty="0">
                <a:solidFill>
                  <a:schemeClr val="accent6">
                    <a:lumMod val="75000"/>
                  </a:schemeClr>
                </a:solidFill>
                <a:latin typeface="Amasis MT Pro Black" panose="02040A04050005020304" pitchFamily="18" charset="0"/>
              </a:rPr>
              <a:t> to </a:t>
            </a:r>
            <a:r>
              <a:rPr lang="en-US" sz="3200" dirty="0">
                <a:solidFill>
                  <a:schemeClr val="accent6">
                    <a:lumMod val="75000"/>
                  </a:schemeClr>
                </a:solidFill>
                <a:highlight>
                  <a:srgbClr val="FFFF00"/>
                </a:highlight>
                <a:latin typeface="Amasis MT Pro Black" panose="02040A04050005020304" pitchFamily="18" charset="0"/>
              </a:rPr>
              <a:t>escape</a:t>
            </a:r>
            <a:r>
              <a:rPr lang="en-US" sz="3200" dirty="0">
                <a:solidFill>
                  <a:schemeClr val="accent6">
                    <a:lumMod val="75000"/>
                  </a:schemeClr>
                </a:solidFill>
                <a:latin typeface="Amasis MT Pro Black" panose="02040A04050005020304" pitchFamily="18" charset="0"/>
              </a:rPr>
              <a:t> liability</a:t>
            </a:r>
            <a:endParaRPr lang="en-IN" sz="3200" dirty="0">
              <a:solidFill>
                <a:schemeClr val="accent6">
                  <a:lumMod val="75000"/>
                </a:schemeClr>
              </a:solidFill>
              <a:latin typeface="Amasis MT Pro Black" panose="02040A04050005020304" pitchFamily="18" charset="0"/>
            </a:endParaRPr>
          </a:p>
        </p:txBody>
      </p:sp>
      <p:sp>
        <p:nvSpPr>
          <p:cNvPr id="3" name="TextBox 2">
            <a:extLst>
              <a:ext uri="{FF2B5EF4-FFF2-40B4-BE49-F238E27FC236}">
                <a16:creationId xmlns:a16="http://schemas.microsoft.com/office/drawing/2014/main" id="{B67AADC6-275E-91EF-82C4-548FE572BC81}"/>
              </a:ext>
            </a:extLst>
          </p:cNvPr>
          <p:cNvSpPr txBox="1"/>
          <p:nvPr/>
        </p:nvSpPr>
        <p:spPr>
          <a:xfrm>
            <a:off x="23565" y="250"/>
            <a:ext cx="4741682" cy="1261884"/>
          </a:xfrm>
          <a:prstGeom prst="rect">
            <a:avLst/>
          </a:prstGeom>
          <a:noFill/>
        </p:spPr>
        <p:txBody>
          <a:bodyPr wrap="square">
            <a:spAutoFit/>
          </a:bodyPr>
          <a:lstStyle/>
          <a:p>
            <a:pPr algn="just"/>
            <a:r>
              <a:rPr lang="en-US" sz="2800" dirty="0">
                <a:latin typeface="Amasis MT Pro Black" panose="02040A04050005020304" pitchFamily="18" charset="0"/>
              </a:rPr>
              <a:t>Themis</a:t>
            </a:r>
            <a:r>
              <a:rPr lang="en-US" sz="2400" dirty="0"/>
              <a:t> is the goddess and personification of justice, divine order, law, and custom.</a:t>
            </a:r>
            <a:endParaRPr lang="en-IN" sz="2400" dirty="0"/>
          </a:p>
        </p:txBody>
      </p:sp>
      <p:sp>
        <p:nvSpPr>
          <p:cNvPr id="7" name="TextBox 6">
            <a:extLst>
              <a:ext uri="{FF2B5EF4-FFF2-40B4-BE49-F238E27FC236}">
                <a16:creationId xmlns:a16="http://schemas.microsoft.com/office/drawing/2014/main" id="{42AA89F4-6FDB-2EDC-31E1-ECBE4621BA1E}"/>
              </a:ext>
            </a:extLst>
          </p:cNvPr>
          <p:cNvSpPr txBox="1"/>
          <p:nvPr/>
        </p:nvSpPr>
        <p:spPr>
          <a:xfrm>
            <a:off x="0" y="6022885"/>
            <a:ext cx="4741681" cy="707886"/>
          </a:xfrm>
          <a:prstGeom prst="rect">
            <a:avLst/>
          </a:prstGeom>
          <a:noFill/>
        </p:spPr>
        <p:txBody>
          <a:bodyPr wrap="square">
            <a:spAutoFit/>
          </a:bodyPr>
          <a:lstStyle/>
          <a:p>
            <a:r>
              <a:rPr lang="en-IN" dirty="0"/>
              <a:t> </a:t>
            </a:r>
            <a:r>
              <a:rPr lang="en-IN" sz="4000" b="1" dirty="0">
                <a:latin typeface="Amasis MT Pro Black" panose="02040A04050005020304" pitchFamily="18" charset="0"/>
              </a:rPr>
              <a:t>Scales of Justice.</a:t>
            </a:r>
            <a:endParaRPr lang="en-IN" b="1" dirty="0">
              <a:latin typeface="Amasis MT Pro Black" panose="02040A04050005020304" pitchFamily="18" charset="0"/>
            </a:endParaRPr>
          </a:p>
        </p:txBody>
      </p:sp>
    </p:spTree>
    <p:extLst>
      <p:ext uri="{BB962C8B-B14F-4D97-AF65-F5344CB8AC3E}">
        <p14:creationId xmlns:p14="http://schemas.microsoft.com/office/powerpoint/2010/main" val="34547415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D10B6-921C-A3A5-D1EE-5AB0C46633B4}"/>
              </a:ext>
            </a:extLst>
          </p:cNvPr>
          <p:cNvPicPr>
            <a:picLocks noChangeAspect="1"/>
          </p:cNvPicPr>
          <p:nvPr/>
        </p:nvPicPr>
        <p:blipFill>
          <a:blip r:embed="rId2"/>
          <a:stretch>
            <a:fillRect/>
          </a:stretch>
        </p:blipFill>
        <p:spPr>
          <a:xfrm>
            <a:off x="0" y="0"/>
            <a:ext cx="9144000" cy="6857999"/>
          </a:xfrm>
          <a:prstGeom prst="rect">
            <a:avLst/>
          </a:prstGeom>
        </p:spPr>
      </p:pic>
    </p:spTree>
    <p:extLst>
      <p:ext uri="{BB962C8B-B14F-4D97-AF65-F5344CB8AC3E}">
        <p14:creationId xmlns:p14="http://schemas.microsoft.com/office/powerpoint/2010/main" val="6018696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9D63-BAD0-25DB-0027-B9AC5B26F17E}"/>
              </a:ext>
            </a:extLst>
          </p:cNvPr>
          <p:cNvSpPr>
            <a:spLocks noGrp="1"/>
          </p:cNvSpPr>
          <p:nvPr>
            <p:ph type="ctrTitle"/>
          </p:nvPr>
        </p:nvSpPr>
        <p:spPr>
          <a:xfrm>
            <a:off x="0" y="20044"/>
            <a:ext cx="9144000" cy="3850285"/>
          </a:xfrm>
          <a:solidFill>
            <a:srgbClr val="FFC000"/>
          </a:solidFill>
        </p:spPr>
        <p:txBody>
          <a:bodyPr/>
          <a:lstStyle/>
          <a:p>
            <a:pPr algn="ctr"/>
            <a:r>
              <a:rPr lang="en-IN" dirty="0">
                <a:latin typeface="Algerian" panose="04020705040A02060702" pitchFamily="82" charset="0"/>
              </a:rPr>
              <a:t>Before going to understand what is </a:t>
            </a:r>
            <a:r>
              <a:rPr lang="en-IN" dirty="0">
                <a:highlight>
                  <a:srgbClr val="FFFF00"/>
                </a:highlight>
                <a:latin typeface="Algerian" panose="04020705040A02060702" pitchFamily="82" charset="0"/>
              </a:rPr>
              <a:t>a Constitution, </a:t>
            </a:r>
            <a:br>
              <a:rPr lang="en-IN" dirty="0">
                <a:latin typeface="Algerian" panose="04020705040A02060702" pitchFamily="82" charset="0"/>
              </a:rPr>
            </a:br>
            <a:r>
              <a:rPr lang="en-IN" dirty="0">
                <a:latin typeface="Algerian" panose="04020705040A02060702" pitchFamily="82" charset="0"/>
              </a:rPr>
              <a:t>First, We will try to </a:t>
            </a:r>
            <a:r>
              <a:rPr lang="en-IN" dirty="0">
                <a:latin typeface="Algerian" panose="04020705040A02060702" pitchFamily="82" charset="0"/>
                <a:cs typeface="Aharoni" panose="02010803020104030203" pitchFamily="2" charset="-79"/>
              </a:rPr>
              <a:t>understand </a:t>
            </a:r>
            <a:br>
              <a:rPr lang="en-IN" dirty="0">
                <a:latin typeface="Algerian" panose="04020705040A02060702" pitchFamily="82" charset="0"/>
                <a:cs typeface="Aharoni" panose="02010803020104030203" pitchFamily="2" charset="-79"/>
              </a:rPr>
            </a:br>
            <a:r>
              <a:rPr lang="en-IN" sz="5400" dirty="0">
                <a:solidFill>
                  <a:schemeClr val="bg1"/>
                </a:solidFill>
                <a:highlight>
                  <a:srgbClr val="CC00CC"/>
                </a:highlight>
                <a:latin typeface="Algerian" panose="04020705040A02060702" pitchFamily="82" charset="0"/>
                <a:cs typeface="Aharoni" panose="02010803020104030203" pitchFamily="2" charset="-79"/>
              </a:rPr>
              <a:t>what is </a:t>
            </a:r>
            <a:r>
              <a:rPr lang="en-IN" sz="5400" dirty="0">
                <a:solidFill>
                  <a:schemeClr val="bg1"/>
                </a:solidFill>
                <a:highlight>
                  <a:srgbClr val="CC00CC"/>
                </a:highlight>
                <a:latin typeface="Algerian" panose="04020705040A02060702" pitchFamily="82" charset="0"/>
              </a:rPr>
              <a:t>a </a:t>
            </a:r>
            <a:r>
              <a:rPr lang="en-IN" sz="5400" b="1" dirty="0">
                <a:solidFill>
                  <a:schemeClr val="bg1"/>
                </a:solidFill>
                <a:highlight>
                  <a:srgbClr val="CC00CC"/>
                </a:highlight>
                <a:latin typeface="Algerian" panose="04020705040A02060702" pitchFamily="82" charset="0"/>
              </a:rPr>
              <a:t>RULE? </a:t>
            </a:r>
            <a:br>
              <a:rPr lang="en-IN" sz="5400" b="1" dirty="0">
                <a:latin typeface="Algerian" panose="04020705040A02060702" pitchFamily="82" charset="0"/>
              </a:rPr>
            </a:br>
            <a:r>
              <a:rPr lang="en-IN" sz="4800" b="1" dirty="0">
                <a:latin typeface="Algerian" panose="04020705040A02060702" pitchFamily="82" charset="0"/>
              </a:rPr>
              <a:t>and its implications </a:t>
            </a:r>
            <a:endParaRPr lang="en-IN" b="1" dirty="0">
              <a:latin typeface="Algerian" panose="04020705040A02060702" pitchFamily="82" charset="0"/>
            </a:endParaRPr>
          </a:p>
        </p:txBody>
      </p:sp>
      <p:sp>
        <p:nvSpPr>
          <p:cNvPr id="4" name="TextBox 3">
            <a:extLst>
              <a:ext uri="{FF2B5EF4-FFF2-40B4-BE49-F238E27FC236}">
                <a16:creationId xmlns:a16="http://schemas.microsoft.com/office/drawing/2014/main" id="{BC5E0BAD-088F-C8A5-C94B-4FD2690B63D1}"/>
              </a:ext>
            </a:extLst>
          </p:cNvPr>
          <p:cNvSpPr txBox="1"/>
          <p:nvPr/>
        </p:nvSpPr>
        <p:spPr>
          <a:xfrm>
            <a:off x="19042" y="3794124"/>
            <a:ext cx="9124959" cy="3046988"/>
          </a:xfrm>
          <a:prstGeom prst="rect">
            <a:avLst/>
          </a:prstGeom>
          <a:solidFill>
            <a:srgbClr val="FFFF00"/>
          </a:solidFill>
        </p:spPr>
        <p:txBody>
          <a:bodyPr wrap="square" rtlCol="0">
            <a:spAutoFit/>
          </a:bodyPr>
          <a:lstStyle/>
          <a:p>
            <a:pPr marL="609585" indent="-609585">
              <a:buFont typeface="Wingdings" panose="05000000000000000000" pitchFamily="2" charset="2"/>
              <a:buChar char="Ø"/>
            </a:pPr>
            <a:r>
              <a:rPr lang="en-US" sz="3200" b="1" dirty="0">
                <a:solidFill>
                  <a:srgbClr val="C00000"/>
                </a:solidFill>
                <a:latin typeface="georgia" panose="02040502050405020303" pitchFamily="18" charset="0"/>
              </a:rPr>
              <a:t>Rules are meant for everyone. </a:t>
            </a:r>
          </a:p>
          <a:p>
            <a:pPr marL="609585" indent="-609585">
              <a:buFont typeface="Wingdings" panose="05000000000000000000" pitchFamily="2" charset="2"/>
              <a:buChar char="Ø"/>
            </a:pPr>
            <a:r>
              <a:rPr lang="en-US" sz="3200" b="1" dirty="0">
                <a:solidFill>
                  <a:srgbClr val="FF0000"/>
                </a:solidFill>
                <a:latin typeface="georgia" panose="02040502050405020303" pitchFamily="18" charset="0"/>
              </a:rPr>
              <a:t>They apply equally to all. </a:t>
            </a:r>
          </a:p>
          <a:p>
            <a:pPr marL="609585" indent="-609585">
              <a:buFont typeface="Wingdings" panose="05000000000000000000" pitchFamily="2" charset="2"/>
              <a:buChar char="Ø"/>
            </a:pPr>
            <a:r>
              <a:rPr lang="en-US" sz="3200" b="1" dirty="0">
                <a:solidFill>
                  <a:srgbClr val="0033CC"/>
                </a:solidFill>
                <a:latin typeface="georgia" panose="02040502050405020303" pitchFamily="18" charset="0"/>
              </a:rPr>
              <a:t>Disobeying the rules leads to punishment. </a:t>
            </a:r>
            <a:endParaRPr lang="en-US" sz="3200" b="1" dirty="0">
              <a:solidFill>
                <a:srgbClr val="000000"/>
              </a:solidFill>
              <a:latin typeface="georgia" panose="02040502050405020303" pitchFamily="18" charset="0"/>
            </a:endParaRPr>
          </a:p>
          <a:p>
            <a:pPr marL="609585" indent="-609585">
              <a:buFont typeface="Wingdings" panose="05000000000000000000" pitchFamily="2" charset="2"/>
              <a:buChar char="Ø"/>
            </a:pPr>
            <a:r>
              <a:rPr lang="en-US" sz="3200" b="1" dirty="0">
                <a:solidFill>
                  <a:srgbClr val="CC00CC"/>
                </a:solidFill>
                <a:latin typeface="georgia" panose="02040502050405020303" pitchFamily="18" charset="0"/>
              </a:rPr>
              <a:t>There is no discrimination in punishments for breaking the rules.</a:t>
            </a:r>
            <a:endParaRPr lang="en-US" sz="3600" b="1" dirty="0">
              <a:solidFill>
                <a:srgbClr val="CC00CC"/>
              </a:solidFill>
              <a:latin typeface="georgia" panose="02040502050405020303" pitchFamily="18" charset="0"/>
            </a:endParaRPr>
          </a:p>
        </p:txBody>
      </p:sp>
      <p:pic>
        <p:nvPicPr>
          <p:cNvPr id="3" name="Picture 2">
            <a:extLst>
              <a:ext uri="{FF2B5EF4-FFF2-40B4-BE49-F238E27FC236}">
                <a16:creationId xmlns:a16="http://schemas.microsoft.com/office/drawing/2014/main" id="{A4587668-43EC-0D2C-AD6F-70E23EBE2FF6}"/>
              </a:ext>
            </a:extLst>
          </p:cNvPr>
          <p:cNvPicPr>
            <a:picLocks noChangeAspect="1"/>
          </p:cNvPicPr>
          <p:nvPr/>
        </p:nvPicPr>
        <p:blipFill>
          <a:blip r:embed="rId2"/>
          <a:stretch>
            <a:fillRect/>
          </a:stretch>
        </p:blipFill>
        <p:spPr>
          <a:xfrm>
            <a:off x="250721" y="1814052"/>
            <a:ext cx="1269636" cy="1367300"/>
          </a:xfrm>
          <a:prstGeom prst="rect">
            <a:avLst/>
          </a:prstGeom>
        </p:spPr>
      </p:pic>
      <p:pic>
        <p:nvPicPr>
          <p:cNvPr id="5" name="Picture 4">
            <a:extLst>
              <a:ext uri="{FF2B5EF4-FFF2-40B4-BE49-F238E27FC236}">
                <a16:creationId xmlns:a16="http://schemas.microsoft.com/office/drawing/2014/main" id="{5248A3FA-79A5-1D1C-886F-0276F217A2DA}"/>
              </a:ext>
            </a:extLst>
          </p:cNvPr>
          <p:cNvPicPr>
            <a:picLocks noChangeAspect="1"/>
          </p:cNvPicPr>
          <p:nvPr/>
        </p:nvPicPr>
        <p:blipFill>
          <a:blip r:embed="rId2"/>
          <a:stretch>
            <a:fillRect/>
          </a:stretch>
        </p:blipFill>
        <p:spPr>
          <a:xfrm>
            <a:off x="7623643" y="1814052"/>
            <a:ext cx="1269636" cy="1367300"/>
          </a:xfrm>
          <a:prstGeom prst="rect">
            <a:avLst/>
          </a:prstGeom>
        </p:spPr>
      </p:pic>
    </p:spTree>
    <p:extLst>
      <p:ext uri="{BB962C8B-B14F-4D97-AF65-F5344CB8AC3E}">
        <p14:creationId xmlns:p14="http://schemas.microsoft.com/office/powerpoint/2010/main" val="817015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C94E14-40CD-46D7-A495-E5D8532B8673}"/>
              </a:ext>
            </a:extLst>
          </p:cNvPr>
          <p:cNvPicPr>
            <a:picLocks noChangeAspect="1"/>
          </p:cNvPicPr>
          <p:nvPr/>
        </p:nvPicPr>
        <p:blipFill>
          <a:blip r:embed="rId2"/>
          <a:stretch>
            <a:fillRect/>
          </a:stretch>
        </p:blipFill>
        <p:spPr>
          <a:xfrm>
            <a:off x="0" y="0"/>
            <a:ext cx="9144000" cy="6858000"/>
          </a:xfrm>
          <a:prstGeom prst="rect">
            <a:avLst/>
          </a:prstGeom>
        </p:spPr>
      </p:pic>
      <p:pic>
        <p:nvPicPr>
          <p:cNvPr id="2" name="Picture 1">
            <a:extLst>
              <a:ext uri="{FF2B5EF4-FFF2-40B4-BE49-F238E27FC236}">
                <a16:creationId xmlns:a16="http://schemas.microsoft.com/office/drawing/2014/main" id="{CBF0F604-B59D-974B-2951-2C6FB0E51964}"/>
              </a:ext>
            </a:extLst>
          </p:cNvPr>
          <p:cNvPicPr>
            <a:picLocks noChangeAspect="1"/>
          </p:cNvPicPr>
          <p:nvPr/>
        </p:nvPicPr>
        <p:blipFill>
          <a:blip r:embed="rId3"/>
          <a:stretch>
            <a:fillRect/>
          </a:stretch>
        </p:blipFill>
        <p:spPr>
          <a:xfrm>
            <a:off x="0" y="1"/>
            <a:ext cx="1680483" cy="1809751"/>
          </a:xfrm>
          <a:prstGeom prst="rect">
            <a:avLst/>
          </a:prstGeom>
        </p:spPr>
      </p:pic>
      <p:pic>
        <p:nvPicPr>
          <p:cNvPr id="3" name="Picture 2">
            <a:extLst>
              <a:ext uri="{FF2B5EF4-FFF2-40B4-BE49-F238E27FC236}">
                <a16:creationId xmlns:a16="http://schemas.microsoft.com/office/drawing/2014/main" id="{516BC2B4-DA88-8087-FBE2-8B4BAF72DF2A}"/>
              </a:ext>
            </a:extLst>
          </p:cNvPr>
          <p:cNvPicPr>
            <a:picLocks noChangeAspect="1"/>
          </p:cNvPicPr>
          <p:nvPr/>
        </p:nvPicPr>
        <p:blipFill>
          <a:blip r:embed="rId3"/>
          <a:stretch>
            <a:fillRect/>
          </a:stretch>
        </p:blipFill>
        <p:spPr>
          <a:xfrm>
            <a:off x="7029451" y="4580793"/>
            <a:ext cx="2114549" cy="2277207"/>
          </a:xfrm>
          <a:prstGeom prst="rect">
            <a:avLst/>
          </a:prstGeom>
        </p:spPr>
      </p:pic>
      <p:pic>
        <p:nvPicPr>
          <p:cNvPr id="5" name="Picture 4">
            <a:extLst>
              <a:ext uri="{FF2B5EF4-FFF2-40B4-BE49-F238E27FC236}">
                <a16:creationId xmlns:a16="http://schemas.microsoft.com/office/drawing/2014/main" id="{CA675ABB-2FD2-0EF1-CD13-9E6E6EB3C660}"/>
              </a:ext>
            </a:extLst>
          </p:cNvPr>
          <p:cNvPicPr>
            <a:picLocks noChangeAspect="1"/>
          </p:cNvPicPr>
          <p:nvPr/>
        </p:nvPicPr>
        <p:blipFill>
          <a:blip r:embed="rId4"/>
          <a:stretch>
            <a:fillRect/>
          </a:stretch>
        </p:blipFill>
        <p:spPr>
          <a:xfrm>
            <a:off x="6853" y="1990714"/>
            <a:ext cx="1740033" cy="2628900"/>
          </a:xfrm>
          <a:prstGeom prst="rect">
            <a:avLst/>
          </a:prstGeom>
        </p:spPr>
      </p:pic>
      <p:pic>
        <p:nvPicPr>
          <p:cNvPr id="6" name="Picture 5">
            <a:extLst>
              <a:ext uri="{FF2B5EF4-FFF2-40B4-BE49-F238E27FC236}">
                <a16:creationId xmlns:a16="http://schemas.microsoft.com/office/drawing/2014/main" id="{32FD9850-E37A-5DA7-99B4-8A7A81E01D86}"/>
              </a:ext>
            </a:extLst>
          </p:cNvPr>
          <p:cNvPicPr>
            <a:picLocks noChangeAspect="1"/>
          </p:cNvPicPr>
          <p:nvPr/>
        </p:nvPicPr>
        <p:blipFill>
          <a:blip r:embed="rId5"/>
          <a:stretch>
            <a:fillRect/>
          </a:stretch>
        </p:blipFill>
        <p:spPr>
          <a:xfrm>
            <a:off x="6853" y="4743450"/>
            <a:ext cx="1740033" cy="2114548"/>
          </a:xfrm>
          <a:prstGeom prst="rect">
            <a:avLst/>
          </a:prstGeom>
        </p:spPr>
      </p:pic>
      <p:pic>
        <p:nvPicPr>
          <p:cNvPr id="7" name="Picture 6" descr="Image result for motion gif files">
            <a:extLst>
              <a:ext uri="{FF2B5EF4-FFF2-40B4-BE49-F238E27FC236}">
                <a16:creationId xmlns:a16="http://schemas.microsoft.com/office/drawing/2014/main" id="{15539D3F-B32C-A6ED-1885-4E2E0B71BC1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865420" y="5174255"/>
            <a:ext cx="1648691" cy="151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259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8EF3E-65DA-4DFE-80C2-D13B51E05397}"/>
              </a:ext>
            </a:extLst>
          </p:cNvPr>
          <p:cNvSpPr>
            <a:spLocks noGrp="1"/>
          </p:cNvSpPr>
          <p:nvPr>
            <p:ph type="ctrTitle"/>
          </p:nvPr>
        </p:nvSpPr>
        <p:spPr>
          <a:xfrm>
            <a:off x="0" y="0"/>
            <a:ext cx="9144000" cy="3602038"/>
          </a:xfrm>
          <a:solidFill>
            <a:srgbClr val="FFFF00"/>
          </a:solidFill>
        </p:spPr>
        <p:txBody>
          <a:bodyPr>
            <a:normAutofit/>
          </a:bodyPr>
          <a:lstStyle/>
          <a:p>
            <a:r>
              <a:rPr lang="en-IN" sz="12500" dirty="0">
                <a:latin typeface="Amasis MT Pro Black" panose="02040A04050005020304" pitchFamily="18" charset="0"/>
              </a:rPr>
              <a:t>Need for a </a:t>
            </a:r>
            <a:r>
              <a:rPr lang="en-IN" sz="10700" dirty="0">
                <a:latin typeface="Amasis MT Pro Black" panose="02040A04050005020304" pitchFamily="18" charset="0"/>
              </a:rPr>
              <a:t>Constitution</a:t>
            </a:r>
            <a:endParaRPr lang="en-IN" sz="12500" dirty="0">
              <a:latin typeface="Amasis MT Pro Black" panose="02040A04050005020304" pitchFamily="18" charset="0"/>
            </a:endParaRPr>
          </a:p>
        </p:txBody>
      </p:sp>
      <p:sp>
        <p:nvSpPr>
          <p:cNvPr id="3" name="Subtitle 2">
            <a:extLst>
              <a:ext uri="{FF2B5EF4-FFF2-40B4-BE49-F238E27FC236}">
                <a16:creationId xmlns:a16="http://schemas.microsoft.com/office/drawing/2014/main" id="{6475F9F4-5A1F-FDAD-981F-79B4F9C18C4E}"/>
              </a:ext>
            </a:extLst>
          </p:cNvPr>
          <p:cNvSpPr>
            <a:spLocks noGrp="1"/>
          </p:cNvSpPr>
          <p:nvPr>
            <p:ph type="subTitle" idx="1"/>
          </p:nvPr>
        </p:nvSpPr>
        <p:spPr>
          <a:xfrm>
            <a:off x="0" y="3602038"/>
            <a:ext cx="9144000" cy="3255962"/>
          </a:xfrm>
          <a:solidFill>
            <a:srgbClr val="002060"/>
          </a:solidFill>
        </p:spPr>
        <p:txBody>
          <a:bodyPr>
            <a:noAutofit/>
          </a:bodyPr>
          <a:lstStyle/>
          <a:p>
            <a:r>
              <a:rPr lang="en-IN" sz="8800" b="1" dirty="0">
                <a:solidFill>
                  <a:schemeClr val="bg1"/>
                </a:solidFill>
                <a:latin typeface="Elephant" panose="02020904090505020303" pitchFamily="18" charset="0"/>
                <a:ea typeface="Gadugi" panose="020B0502040204020203" pitchFamily="34" charset="0"/>
              </a:rPr>
              <a:t>for Engineering </a:t>
            </a:r>
            <a:r>
              <a:rPr lang="en-IN" sz="11500" b="1" dirty="0">
                <a:solidFill>
                  <a:schemeClr val="bg1"/>
                </a:solidFill>
                <a:latin typeface="Elephant" panose="02020904090505020303" pitchFamily="18" charset="0"/>
                <a:ea typeface="Gadugi" panose="020B0502040204020203" pitchFamily="34" charset="0"/>
              </a:rPr>
              <a:t>Graduates</a:t>
            </a:r>
            <a:endParaRPr lang="en-IN" sz="8800" b="1" dirty="0">
              <a:solidFill>
                <a:schemeClr val="bg1"/>
              </a:solidFill>
              <a:latin typeface="Elephant" panose="02020904090505020303" pitchFamily="18" charset="0"/>
              <a:ea typeface="Gadugi" panose="020B0502040204020203" pitchFamily="34" charset="0"/>
            </a:endParaRPr>
          </a:p>
        </p:txBody>
      </p:sp>
    </p:spTree>
    <p:extLst>
      <p:ext uri="{BB962C8B-B14F-4D97-AF65-F5344CB8AC3E}">
        <p14:creationId xmlns:p14="http://schemas.microsoft.com/office/powerpoint/2010/main" val="3993135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99F198-08DF-4091-1B5D-132BEDB9C7C5}"/>
              </a:ext>
            </a:extLst>
          </p:cNvPr>
          <p:cNvPicPr>
            <a:picLocks noChangeAspect="1"/>
          </p:cNvPicPr>
          <p:nvPr/>
        </p:nvPicPr>
        <p:blipFill>
          <a:blip r:embed="rId2"/>
          <a:stretch>
            <a:fillRect/>
          </a:stretch>
        </p:blipFill>
        <p:spPr>
          <a:xfrm>
            <a:off x="19030" y="-12707"/>
            <a:ext cx="3934135" cy="3260065"/>
          </a:xfrm>
          <a:prstGeom prst="rect">
            <a:avLst/>
          </a:prstGeom>
        </p:spPr>
      </p:pic>
      <p:sp>
        <p:nvSpPr>
          <p:cNvPr id="7" name="TextBox 6">
            <a:extLst>
              <a:ext uri="{FF2B5EF4-FFF2-40B4-BE49-F238E27FC236}">
                <a16:creationId xmlns:a16="http://schemas.microsoft.com/office/drawing/2014/main" id="{A489237A-F1F4-03B1-373E-23D078D6A4DE}"/>
              </a:ext>
            </a:extLst>
          </p:cNvPr>
          <p:cNvSpPr txBox="1"/>
          <p:nvPr/>
        </p:nvSpPr>
        <p:spPr>
          <a:xfrm>
            <a:off x="19030" y="3247358"/>
            <a:ext cx="4143492" cy="3539430"/>
          </a:xfrm>
          <a:prstGeom prst="rect">
            <a:avLst/>
          </a:prstGeom>
          <a:noFill/>
        </p:spPr>
        <p:txBody>
          <a:bodyPr wrap="square" rtlCol="0">
            <a:spAutoFit/>
          </a:bodyPr>
          <a:lstStyle/>
          <a:p>
            <a:pPr algn="ctr"/>
            <a:r>
              <a:rPr lang="en-IN" sz="3200" b="1" dirty="0">
                <a:highlight>
                  <a:srgbClr val="FFFF00"/>
                </a:highlight>
              </a:rPr>
              <a:t>SET of RULES of a School </a:t>
            </a:r>
            <a:br>
              <a:rPr lang="en-IN" sz="3200" b="1" dirty="0">
                <a:highlight>
                  <a:srgbClr val="FFFF00"/>
                </a:highlight>
              </a:rPr>
            </a:br>
            <a:r>
              <a:rPr lang="en-IN" sz="3200" b="1" dirty="0">
                <a:highlight>
                  <a:srgbClr val="FFFF00"/>
                </a:highlight>
              </a:rPr>
              <a:t>is called Discipline</a:t>
            </a:r>
            <a:br>
              <a:rPr lang="en-IN" sz="3200" dirty="0"/>
            </a:br>
            <a:r>
              <a:rPr lang="en-IN" sz="3200" dirty="0"/>
              <a:t>*******************</a:t>
            </a:r>
            <a:br>
              <a:rPr lang="en-IN" sz="3200" dirty="0"/>
            </a:br>
            <a:r>
              <a:rPr lang="en-IN" sz="3200" b="1" dirty="0">
                <a:highlight>
                  <a:srgbClr val="00FF00"/>
                </a:highlight>
              </a:rPr>
              <a:t>SET of RULES of a Country </a:t>
            </a:r>
            <a:br>
              <a:rPr lang="en-IN" sz="3200" b="1" dirty="0">
                <a:highlight>
                  <a:srgbClr val="00FF00"/>
                </a:highlight>
              </a:rPr>
            </a:br>
            <a:r>
              <a:rPr lang="en-IN" sz="2667" b="1" dirty="0">
                <a:highlight>
                  <a:srgbClr val="00FF00"/>
                </a:highlight>
              </a:rPr>
              <a:t>is called </a:t>
            </a:r>
            <a:r>
              <a:rPr lang="en-IN" sz="3200" b="1" dirty="0">
                <a:highlight>
                  <a:srgbClr val="00FF00"/>
                </a:highlight>
              </a:rPr>
              <a:t>Constitution</a:t>
            </a:r>
          </a:p>
        </p:txBody>
      </p:sp>
      <p:sp>
        <p:nvSpPr>
          <p:cNvPr id="5" name="Arrow: Right 4">
            <a:extLst>
              <a:ext uri="{FF2B5EF4-FFF2-40B4-BE49-F238E27FC236}">
                <a16:creationId xmlns:a16="http://schemas.microsoft.com/office/drawing/2014/main" id="{3430A609-4926-CFC8-2A48-5C2948A5D1EB}"/>
              </a:ext>
            </a:extLst>
          </p:cNvPr>
          <p:cNvSpPr/>
          <p:nvPr/>
        </p:nvSpPr>
        <p:spPr>
          <a:xfrm rot="16200000">
            <a:off x="-131134" y="3284816"/>
            <a:ext cx="881468" cy="646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pic>
        <p:nvPicPr>
          <p:cNvPr id="3" name="Picture 2">
            <a:extLst>
              <a:ext uri="{FF2B5EF4-FFF2-40B4-BE49-F238E27FC236}">
                <a16:creationId xmlns:a16="http://schemas.microsoft.com/office/drawing/2014/main" id="{6F1EED10-BBF7-AB49-44B3-08BEBE901BAF}"/>
              </a:ext>
            </a:extLst>
          </p:cNvPr>
          <p:cNvPicPr>
            <a:picLocks noChangeAspect="1"/>
          </p:cNvPicPr>
          <p:nvPr/>
        </p:nvPicPr>
        <p:blipFill>
          <a:blip r:embed="rId3"/>
          <a:stretch>
            <a:fillRect/>
          </a:stretch>
        </p:blipFill>
        <p:spPr>
          <a:xfrm>
            <a:off x="4060060" y="0"/>
            <a:ext cx="5096257" cy="6858000"/>
          </a:xfrm>
          <a:prstGeom prst="rect">
            <a:avLst/>
          </a:prstGeom>
        </p:spPr>
      </p:pic>
      <p:sp>
        <p:nvSpPr>
          <p:cNvPr id="6" name="Arrow: Right 5">
            <a:extLst>
              <a:ext uri="{FF2B5EF4-FFF2-40B4-BE49-F238E27FC236}">
                <a16:creationId xmlns:a16="http://schemas.microsoft.com/office/drawing/2014/main" id="{F71D225F-A77D-AFAB-4F81-B7F64E3FFB36}"/>
              </a:ext>
            </a:extLst>
          </p:cNvPr>
          <p:cNvSpPr/>
          <p:nvPr/>
        </p:nvSpPr>
        <p:spPr>
          <a:xfrm>
            <a:off x="3176335" y="5694941"/>
            <a:ext cx="1304544" cy="646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Tree>
    <p:extLst>
      <p:ext uri="{BB962C8B-B14F-4D97-AF65-F5344CB8AC3E}">
        <p14:creationId xmlns:p14="http://schemas.microsoft.com/office/powerpoint/2010/main" val="24806227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E40214-6F6C-3A68-3363-A23AC55D275D}"/>
              </a:ext>
            </a:extLst>
          </p:cNvPr>
          <p:cNvPicPr>
            <a:picLocks noChangeAspect="1"/>
          </p:cNvPicPr>
          <p:nvPr/>
        </p:nvPicPr>
        <p:blipFill>
          <a:blip r:embed="rId2"/>
          <a:stretch>
            <a:fillRect/>
          </a:stretch>
        </p:blipFill>
        <p:spPr>
          <a:xfrm>
            <a:off x="-1" y="1781666"/>
            <a:ext cx="9145939" cy="5076334"/>
          </a:xfrm>
          <a:prstGeom prst="rect">
            <a:avLst/>
          </a:prstGeom>
        </p:spPr>
      </p:pic>
      <p:pic>
        <p:nvPicPr>
          <p:cNvPr id="5" name="Picture 4">
            <a:extLst>
              <a:ext uri="{FF2B5EF4-FFF2-40B4-BE49-F238E27FC236}">
                <a16:creationId xmlns:a16="http://schemas.microsoft.com/office/drawing/2014/main" id="{90D3670B-475D-1B3B-C683-567523062277}"/>
              </a:ext>
            </a:extLst>
          </p:cNvPr>
          <p:cNvPicPr>
            <a:picLocks noChangeAspect="1"/>
          </p:cNvPicPr>
          <p:nvPr/>
        </p:nvPicPr>
        <p:blipFill rotWithShape="1">
          <a:blip r:embed="rId3"/>
          <a:srcRect b="64349"/>
          <a:stretch/>
        </p:blipFill>
        <p:spPr>
          <a:xfrm>
            <a:off x="0" y="-28085"/>
            <a:ext cx="9144000" cy="1809751"/>
          </a:xfrm>
          <a:prstGeom prst="rect">
            <a:avLst/>
          </a:prstGeom>
        </p:spPr>
      </p:pic>
    </p:spTree>
    <p:extLst>
      <p:ext uri="{BB962C8B-B14F-4D97-AF65-F5344CB8AC3E}">
        <p14:creationId xmlns:p14="http://schemas.microsoft.com/office/powerpoint/2010/main" val="3573821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DEB272-6DCB-6359-70E5-F5C97258127A}"/>
              </a:ext>
            </a:extLst>
          </p:cNvPr>
          <p:cNvSpPr txBox="1"/>
          <p:nvPr/>
        </p:nvSpPr>
        <p:spPr>
          <a:xfrm>
            <a:off x="0" y="29185"/>
            <a:ext cx="9144000" cy="6986528"/>
          </a:xfrm>
          <a:prstGeom prst="rect">
            <a:avLst/>
          </a:prstGeom>
          <a:solidFill>
            <a:schemeClr val="bg1">
              <a:lumMod val="85000"/>
            </a:schemeClr>
          </a:solidFill>
        </p:spPr>
        <p:txBody>
          <a:bodyPr wrap="square">
            <a:spAutoFit/>
          </a:bodyPr>
          <a:lstStyle/>
          <a:p>
            <a:pPr algn="ctr"/>
            <a:r>
              <a:rPr lang="en-IN" sz="9600" b="1" i="0" dirty="0">
                <a:solidFill>
                  <a:srgbClr val="7030A0"/>
                </a:solidFill>
                <a:effectLst/>
                <a:latin typeface="Oswald" panose="00000500000000000000" pitchFamily="2" charset="0"/>
              </a:rPr>
              <a:t>GENERAL RULES AND REGULATIONS </a:t>
            </a:r>
          </a:p>
          <a:p>
            <a:pPr algn="ctr"/>
            <a:r>
              <a:rPr lang="en-IN" sz="8000" b="0" i="0" dirty="0">
                <a:solidFill>
                  <a:srgbClr val="7030A0"/>
                </a:solidFill>
                <a:effectLst/>
                <a:latin typeface="Oswald" panose="00000500000000000000" pitchFamily="2" charset="0"/>
              </a:rPr>
              <a:t>for Engineering  College Students</a:t>
            </a:r>
          </a:p>
        </p:txBody>
      </p:sp>
    </p:spTree>
    <p:extLst>
      <p:ext uri="{BB962C8B-B14F-4D97-AF65-F5344CB8AC3E}">
        <p14:creationId xmlns:p14="http://schemas.microsoft.com/office/powerpoint/2010/main" val="42168058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69E1BE2-055B-F258-C843-227D8FA852D0}"/>
              </a:ext>
            </a:extLst>
          </p:cNvPr>
          <p:cNvGraphicFramePr>
            <a:graphicFrameLocks noGrp="1"/>
          </p:cNvGraphicFramePr>
          <p:nvPr>
            <p:extLst>
              <p:ext uri="{D42A27DB-BD31-4B8C-83A1-F6EECF244321}">
                <p14:modId xmlns:p14="http://schemas.microsoft.com/office/powerpoint/2010/main" val="2886840496"/>
              </p:ext>
            </p:extLst>
          </p:nvPr>
        </p:nvGraphicFramePr>
        <p:xfrm>
          <a:off x="0" y="19528"/>
          <a:ext cx="9144000" cy="6810195"/>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738911488"/>
                    </a:ext>
                  </a:extLst>
                </a:gridCol>
                <a:gridCol w="4572000">
                  <a:extLst>
                    <a:ext uri="{9D8B030D-6E8A-4147-A177-3AD203B41FA5}">
                      <a16:colId xmlns:a16="http://schemas.microsoft.com/office/drawing/2014/main" val="917886901"/>
                    </a:ext>
                  </a:extLst>
                </a:gridCol>
              </a:tblGrid>
              <a:tr h="7756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All students should reach the classroom on time and shall not leave the class without the permission of the teacher. Every student should carry his/ her identity card and produce it on demand by the authorities.</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Any unhealthy relationship between students that might affect their academic performance, breach their personal space or affect the reputation of the institution will be strictly dealt with.</a:t>
                      </a:r>
                    </a:p>
                  </a:txBody>
                  <a:tcPr>
                    <a:solidFill>
                      <a:schemeClr val="bg1">
                        <a:lumMod val="85000"/>
                      </a:schemeClr>
                    </a:solidFill>
                  </a:tcPr>
                </a:tc>
                <a:extLst>
                  <a:ext uri="{0D108BD9-81ED-4DB2-BD59-A6C34878D82A}">
                    <a16:rowId xmlns:a16="http://schemas.microsoft.com/office/drawing/2014/main" val="3242321317"/>
                  </a:ext>
                </a:extLst>
              </a:tr>
              <a:tr h="117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All students should wear proper uniforms with shoes. The College campus is a no–smoking/ alcohol-free zone.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Students shall keep themselves informed of the instructions issued to them from time to time orally or through notices/ circulars and emails.</a:t>
                      </a:r>
                    </a:p>
                  </a:txBody>
                  <a:tcPr/>
                </a:tc>
                <a:extLst>
                  <a:ext uri="{0D108BD9-81ED-4DB2-BD59-A6C34878D82A}">
                    <a16:rowId xmlns:a16="http://schemas.microsoft.com/office/drawing/2014/main" val="1317487188"/>
                  </a:ext>
                </a:extLst>
              </a:tr>
              <a:tr h="958419">
                <a:tc>
                  <a:txBody>
                    <a:bodyPr/>
                    <a:lstStyle/>
                    <a:p>
                      <a:r>
                        <a:rPr lang="en-US" sz="1800" b="0" i="0" kern="1200" dirty="0">
                          <a:solidFill>
                            <a:schemeClr val="dk1"/>
                          </a:solidFill>
                          <a:effectLst/>
                          <a:latin typeface="+mn-lt"/>
                          <a:ea typeface="+mn-ea"/>
                          <a:cs typeface="+mn-cs"/>
                        </a:rPr>
                        <a:t>The behavior of the students, both within and outside the college premises should be decent and befitting to a professional institution.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Students are expected to contribute towards the academic/ social/environmental initiatives that the Institute may undertake.</a:t>
                      </a:r>
                    </a:p>
                  </a:txBody>
                  <a:tcPr/>
                </a:tc>
                <a:extLst>
                  <a:ext uri="{0D108BD9-81ED-4DB2-BD59-A6C34878D82A}">
                    <a16:rowId xmlns:a16="http://schemas.microsoft.com/office/drawing/2014/main" val="432952667"/>
                  </a:ext>
                </a:extLst>
              </a:tr>
              <a:tr h="8570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All expressions or activities which are immoral, antisocial, communal and anti-national are strictly prohibited in the College campus.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For outstation programmes including study tour, the students are required to submit a permission letter from their parents.</a:t>
                      </a:r>
                    </a:p>
                  </a:txBody>
                  <a:tcPr/>
                </a:tc>
                <a:extLst>
                  <a:ext uri="{0D108BD9-81ED-4DB2-BD59-A6C34878D82A}">
                    <a16:rowId xmlns:a16="http://schemas.microsoft.com/office/drawing/2014/main" val="3258295582"/>
                  </a:ext>
                </a:extLst>
              </a:tr>
              <a:tr h="1371216">
                <a:tc>
                  <a:txBody>
                    <a:bodyPr/>
                    <a:lstStyle/>
                    <a:p>
                      <a:r>
                        <a:rPr lang="en-US" sz="1800" b="0" i="0" kern="1200" dirty="0">
                          <a:solidFill>
                            <a:schemeClr val="dk1"/>
                          </a:solidFill>
                          <a:effectLst/>
                          <a:latin typeface="+mn-lt"/>
                          <a:ea typeface="+mn-ea"/>
                          <a:cs typeface="+mn-cs"/>
                        </a:rPr>
                        <a:t>Students found guilty of ragging will be dismissed from the college as per the Supreme Court ruling</a:t>
                      </a:r>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Students are required to keep safe custody of their valuables. They should maintain decency and decorum during cultural events, be it inside the campus or outside.</a:t>
                      </a:r>
                    </a:p>
                  </a:txBody>
                  <a:tcPr/>
                </a:tc>
                <a:extLst>
                  <a:ext uri="{0D108BD9-81ED-4DB2-BD59-A6C34878D82A}">
                    <a16:rowId xmlns:a16="http://schemas.microsoft.com/office/drawing/2014/main" val="1322746422"/>
                  </a:ext>
                </a:extLst>
              </a:tr>
              <a:tr h="8570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Students are prohibited to bring or use mobile phones within the campus.</a:t>
                      </a:r>
                    </a:p>
                    <a:p>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This, being an eco–friendly campus, plastic or other trash should not be thrown inside the college or in the premises</a:t>
                      </a:r>
                      <a:endParaRPr lang="en-IN" sz="1800" dirty="0"/>
                    </a:p>
                  </a:txBody>
                  <a:tcPr/>
                </a:tc>
                <a:extLst>
                  <a:ext uri="{0D108BD9-81ED-4DB2-BD59-A6C34878D82A}">
                    <a16:rowId xmlns:a16="http://schemas.microsoft.com/office/drawing/2014/main" val="1136449309"/>
                  </a:ext>
                </a:extLst>
              </a:tr>
            </a:tbl>
          </a:graphicData>
        </a:graphic>
      </p:graphicFrame>
    </p:spTree>
    <p:extLst>
      <p:ext uri="{BB962C8B-B14F-4D97-AF65-F5344CB8AC3E}">
        <p14:creationId xmlns:p14="http://schemas.microsoft.com/office/powerpoint/2010/main" val="13386673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5BC243-D958-D798-0448-1DB33580E60F}"/>
              </a:ext>
            </a:extLst>
          </p:cNvPr>
          <p:cNvPicPr>
            <a:picLocks noChangeAspect="1"/>
          </p:cNvPicPr>
          <p:nvPr/>
        </p:nvPicPr>
        <p:blipFill>
          <a:blip r:embed="rId2"/>
          <a:stretch>
            <a:fillRect/>
          </a:stretch>
        </p:blipFill>
        <p:spPr>
          <a:xfrm>
            <a:off x="0" y="0"/>
            <a:ext cx="5096933" cy="6858000"/>
          </a:xfrm>
          <a:prstGeom prst="rect">
            <a:avLst/>
          </a:prstGeom>
        </p:spPr>
      </p:pic>
      <p:pic>
        <p:nvPicPr>
          <p:cNvPr id="5" name="Picture 4">
            <a:extLst>
              <a:ext uri="{FF2B5EF4-FFF2-40B4-BE49-F238E27FC236}">
                <a16:creationId xmlns:a16="http://schemas.microsoft.com/office/drawing/2014/main" id="{3738C214-7CBB-34F2-53A7-47181E5FACBE}"/>
              </a:ext>
            </a:extLst>
          </p:cNvPr>
          <p:cNvPicPr>
            <a:picLocks noChangeAspect="1"/>
          </p:cNvPicPr>
          <p:nvPr/>
        </p:nvPicPr>
        <p:blipFill>
          <a:blip r:embed="rId3"/>
          <a:stretch>
            <a:fillRect/>
          </a:stretch>
        </p:blipFill>
        <p:spPr>
          <a:xfrm>
            <a:off x="5638798" y="0"/>
            <a:ext cx="3505201" cy="3167350"/>
          </a:xfrm>
          <a:prstGeom prst="rect">
            <a:avLst/>
          </a:prstGeom>
        </p:spPr>
      </p:pic>
      <p:pic>
        <p:nvPicPr>
          <p:cNvPr id="6" name="Picture 5">
            <a:extLst>
              <a:ext uri="{FF2B5EF4-FFF2-40B4-BE49-F238E27FC236}">
                <a16:creationId xmlns:a16="http://schemas.microsoft.com/office/drawing/2014/main" id="{2B47E6F3-A7A3-1EDD-7692-201B848837C7}"/>
              </a:ext>
            </a:extLst>
          </p:cNvPr>
          <p:cNvPicPr>
            <a:picLocks noChangeAspect="1"/>
          </p:cNvPicPr>
          <p:nvPr/>
        </p:nvPicPr>
        <p:blipFill>
          <a:blip r:embed="rId4"/>
          <a:stretch>
            <a:fillRect/>
          </a:stretch>
        </p:blipFill>
        <p:spPr>
          <a:xfrm>
            <a:off x="4572000" y="2590800"/>
            <a:ext cx="4572000" cy="4267200"/>
          </a:xfrm>
          <a:prstGeom prst="rect">
            <a:avLst/>
          </a:prstGeom>
        </p:spPr>
      </p:pic>
      <p:sp>
        <p:nvSpPr>
          <p:cNvPr id="7" name="TextBox 6">
            <a:extLst>
              <a:ext uri="{FF2B5EF4-FFF2-40B4-BE49-F238E27FC236}">
                <a16:creationId xmlns:a16="http://schemas.microsoft.com/office/drawing/2014/main" id="{2AA957D5-6D2C-8A3E-3BF8-6F8A9B106918}"/>
              </a:ext>
            </a:extLst>
          </p:cNvPr>
          <p:cNvSpPr txBox="1"/>
          <p:nvPr/>
        </p:nvSpPr>
        <p:spPr>
          <a:xfrm>
            <a:off x="0" y="16934"/>
            <a:ext cx="9143999" cy="646331"/>
          </a:xfrm>
          <a:prstGeom prst="rect">
            <a:avLst/>
          </a:prstGeom>
          <a:noFill/>
        </p:spPr>
        <p:txBody>
          <a:bodyPr wrap="square" rtlCol="0">
            <a:spAutoFit/>
          </a:bodyPr>
          <a:lstStyle/>
          <a:p>
            <a:pPr algn="ctr"/>
            <a:r>
              <a:rPr lang="en-IN" sz="3600" dirty="0">
                <a:latin typeface="Amasis MT Pro Black" panose="02040A04050005020304" pitchFamily="18" charset="0"/>
              </a:rPr>
              <a:t>Protecting the weak from the strong</a:t>
            </a:r>
          </a:p>
        </p:txBody>
      </p:sp>
    </p:spTree>
    <p:extLst>
      <p:ext uri="{BB962C8B-B14F-4D97-AF65-F5344CB8AC3E}">
        <p14:creationId xmlns:p14="http://schemas.microsoft.com/office/powerpoint/2010/main" val="11440513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38D5E6-83C2-3D49-B326-3E1A8FCB7D9F}"/>
              </a:ext>
            </a:extLst>
          </p:cNvPr>
          <p:cNvSpPr txBox="1"/>
          <p:nvPr/>
        </p:nvSpPr>
        <p:spPr>
          <a:xfrm>
            <a:off x="0" y="16923"/>
            <a:ext cx="9144000" cy="7151701"/>
          </a:xfrm>
          <a:prstGeom prst="rect">
            <a:avLst/>
          </a:prstGeom>
          <a:solidFill>
            <a:srgbClr val="CCFFFF"/>
          </a:solidFill>
        </p:spPr>
        <p:txBody>
          <a:bodyPr wrap="square" rtlCol="0">
            <a:spAutoFit/>
          </a:bodyPr>
          <a:lstStyle/>
          <a:p>
            <a:r>
              <a:rPr lang="en-IN" sz="2400" b="1" dirty="0">
                <a:solidFill>
                  <a:schemeClr val="bg1"/>
                </a:solidFill>
                <a:highlight>
                  <a:srgbClr val="660066"/>
                </a:highlight>
              </a:rPr>
              <a:t>A set of Rules of a Country is known as the </a:t>
            </a:r>
            <a:r>
              <a:rPr lang="en-IN" sz="3200" b="1" dirty="0">
                <a:solidFill>
                  <a:schemeClr val="bg1"/>
                </a:solidFill>
                <a:highlight>
                  <a:srgbClr val="660066"/>
                </a:highlight>
              </a:rPr>
              <a:t>Constitution.</a:t>
            </a:r>
            <a:br>
              <a:rPr lang="en-IN" sz="2667" dirty="0"/>
            </a:br>
            <a:endParaRPr lang="en-IN" sz="2667" dirty="0"/>
          </a:p>
          <a:p>
            <a:r>
              <a:rPr lang="en-IN" sz="2667" b="1" dirty="0">
                <a:solidFill>
                  <a:srgbClr val="FF0000"/>
                </a:solidFill>
              </a:rPr>
              <a:t>Laws are </a:t>
            </a:r>
            <a:r>
              <a:rPr lang="en-IN" sz="2667" b="1" dirty="0">
                <a:solidFill>
                  <a:schemeClr val="bg1"/>
                </a:solidFill>
                <a:effectLst>
                  <a:outerShdw blurRad="38100" dist="38100" dir="2700000" algn="tl">
                    <a:srgbClr val="000000">
                      <a:alpha val="43137"/>
                    </a:srgbClr>
                  </a:outerShdw>
                </a:effectLst>
                <a:highlight>
                  <a:srgbClr val="660066"/>
                </a:highlight>
              </a:rPr>
              <a:t>mandatory</a:t>
            </a:r>
            <a:r>
              <a:rPr lang="en-IN" sz="2667" b="1" dirty="0">
                <a:solidFill>
                  <a:srgbClr val="FF0000"/>
                </a:solidFill>
              </a:rPr>
              <a:t> means,  </a:t>
            </a:r>
            <a:r>
              <a:rPr lang="en-US" sz="2667" dirty="0">
                <a:solidFill>
                  <a:srgbClr val="0070C0"/>
                </a:solidFill>
                <a:latin typeface="arial" panose="020B0604020202020204" pitchFamily="34" charset="0"/>
              </a:rPr>
              <a:t>If an action or procedure is mandatory, </a:t>
            </a:r>
            <a:r>
              <a:rPr lang="en-US" sz="2667" b="1" dirty="0">
                <a:solidFill>
                  <a:srgbClr val="0070C0"/>
                </a:solidFill>
                <a:latin typeface="arial" panose="020B0604020202020204" pitchFamily="34" charset="0"/>
              </a:rPr>
              <a:t>people have to do it because it is a rule or a law</a:t>
            </a:r>
            <a:r>
              <a:rPr lang="en-US" sz="2667" dirty="0">
                <a:solidFill>
                  <a:srgbClr val="0070C0"/>
                </a:solidFill>
                <a:latin typeface="arial" panose="020B0604020202020204" pitchFamily="34" charset="0"/>
              </a:rPr>
              <a:t>.</a:t>
            </a:r>
            <a:br>
              <a:rPr lang="en-US" sz="2667" dirty="0">
                <a:solidFill>
                  <a:srgbClr val="202124"/>
                </a:solidFill>
                <a:latin typeface="arial" panose="020B0604020202020204" pitchFamily="34" charset="0"/>
              </a:rPr>
            </a:br>
            <a:endParaRPr lang="en-US" sz="2667" b="1" dirty="0">
              <a:solidFill>
                <a:srgbClr val="202124"/>
              </a:solidFill>
              <a:latin typeface="arial" panose="020B0604020202020204" pitchFamily="34" charset="0"/>
            </a:endParaRPr>
          </a:p>
          <a:p>
            <a:pPr algn="just"/>
            <a:r>
              <a:rPr lang="en-US" sz="2667" b="1" dirty="0">
                <a:solidFill>
                  <a:srgbClr val="FF0000"/>
                </a:solidFill>
                <a:latin typeface="arial" panose="020B0604020202020204" pitchFamily="34" charset="0"/>
              </a:rPr>
              <a:t>Legal </a:t>
            </a:r>
            <a:r>
              <a:rPr lang="en-US" sz="2667" b="1" dirty="0">
                <a:solidFill>
                  <a:schemeClr val="bg1"/>
                </a:solidFill>
                <a:highlight>
                  <a:srgbClr val="FF0000"/>
                </a:highlight>
                <a:latin typeface="arial" panose="020B0604020202020204" pitchFamily="34" charset="0"/>
              </a:rPr>
              <a:t>Consequence</a:t>
            </a:r>
            <a:r>
              <a:rPr lang="en-US" sz="2667" b="1" dirty="0">
                <a:solidFill>
                  <a:srgbClr val="FF0000"/>
                </a:solidFill>
                <a:latin typeface="arial" panose="020B0604020202020204" pitchFamily="34" charset="0"/>
              </a:rPr>
              <a:t> means, </a:t>
            </a:r>
            <a:r>
              <a:rPr lang="en-US" sz="2667" dirty="0">
                <a:solidFill>
                  <a:srgbClr val="7030A0"/>
                </a:solidFill>
                <a:latin typeface="arial" panose="020B0604020202020204" pitchFamily="34" charset="0"/>
              </a:rPr>
              <a:t>the result of an action that directly or indirectly affects substantive legal rights or obligations.</a:t>
            </a:r>
            <a:br>
              <a:rPr lang="en-US" sz="2667" dirty="0">
                <a:solidFill>
                  <a:srgbClr val="7030A0"/>
                </a:solidFill>
                <a:latin typeface="arial" panose="020B0604020202020204" pitchFamily="34" charset="0"/>
              </a:rPr>
            </a:br>
            <a:br>
              <a:rPr lang="en-US" sz="2667" dirty="0">
                <a:solidFill>
                  <a:srgbClr val="202124"/>
                </a:solidFill>
                <a:latin typeface="arial" panose="020B0604020202020204" pitchFamily="34" charset="0"/>
              </a:rPr>
            </a:br>
            <a:r>
              <a:rPr lang="en-US" sz="2667" b="1" dirty="0">
                <a:solidFill>
                  <a:srgbClr val="FF0000"/>
                </a:solidFill>
                <a:latin typeface="arial" panose="020B0604020202020204" pitchFamily="34" charset="0"/>
              </a:rPr>
              <a:t>Legal </a:t>
            </a:r>
            <a:r>
              <a:rPr lang="en-US" sz="2667" b="1" dirty="0">
                <a:solidFill>
                  <a:schemeClr val="bg1"/>
                </a:solidFill>
                <a:highlight>
                  <a:srgbClr val="0000FF"/>
                </a:highlight>
                <a:latin typeface="arial" panose="020B0604020202020204" pitchFamily="34" charset="0"/>
              </a:rPr>
              <a:t>Implications</a:t>
            </a:r>
            <a:r>
              <a:rPr lang="en-US" sz="2667" b="1" dirty="0">
                <a:solidFill>
                  <a:srgbClr val="FF0000"/>
                </a:solidFill>
                <a:latin typeface="arial" panose="020B0604020202020204" pitchFamily="34" charset="0"/>
              </a:rPr>
              <a:t> </a:t>
            </a:r>
            <a:r>
              <a:rPr lang="en-US" sz="2667" b="1" dirty="0">
                <a:solidFill>
                  <a:srgbClr val="7030A0"/>
                </a:solidFill>
                <a:latin typeface="arial" panose="020B0604020202020204" pitchFamily="34" charset="0"/>
              </a:rPr>
              <a:t>mean, the results or consequences of being involved in something according to the law.</a:t>
            </a:r>
            <a:br>
              <a:rPr lang="en-US" sz="2667" dirty="0">
                <a:solidFill>
                  <a:srgbClr val="202124"/>
                </a:solidFill>
                <a:latin typeface="arial" panose="020B0604020202020204" pitchFamily="34" charset="0"/>
              </a:rPr>
            </a:br>
            <a:br>
              <a:rPr lang="en-US" sz="2667" dirty="0">
                <a:solidFill>
                  <a:srgbClr val="C00000"/>
                </a:solidFill>
                <a:latin typeface="arial" panose="020B0604020202020204" pitchFamily="34" charset="0"/>
              </a:rPr>
            </a:br>
            <a:r>
              <a:rPr lang="en-US" sz="2667" b="1" dirty="0">
                <a:solidFill>
                  <a:srgbClr val="FF0000"/>
                </a:solidFill>
                <a:latin typeface="arial" panose="020B0604020202020204" pitchFamily="34" charset="0"/>
              </a:rPr>
              <a:t>A good example is the case of marriage. </a:t>
            </a:r>
            <a:r>
              <a:rPr lang="en-US" sz="2667" dirty="0">
                <a:solidFill>
                  <a:srgbClr val="002060"/>
                </a:solidFill>
                <a:latin typeface="arial" panose="020B0604020202020204" pitchFamily="34" charset="0"/>
              </a:rPr>
              <a:t>As a consequence of being married, all property is considered co-owned as long as you acquired it after you got married.</a:t>
            </a:r>
          </a:p>
          <a:p>
            <a:pPr algn="just"/>
            <a:endParaRPr lang="en-IN" sz="2667" dirty="0">
              <a:solidFill>
                <a:srgbClr val="00B050"/>
              </a:solidFill>
            </a:endParaRPr>
          </a:p>
        </p:txBody>
      </p:sp>
    </p:spTree>
    <p:extLst>
      <p:ext uri="{BB962C8B-B14F-4D97-AF65-F5344CB8AC3E}">
        <p14:creationId xmlns:p14="http://schemas.microsoft.com/office/powerpoint/2010/main" val="10808215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07F43-4A10-9FBC-61AA-38E241292949}"/>
              </a:ext>
            </a:extLst>
          </p:cNvPr>
          <p:cNvPicPr>
            <a:picLocks noChangeAspect="1"/>
          </p:cNvPicPr>
          <p:nvPr/>
        </p:nvPicPr>
        <p:blipFill>
          <a:blip r:embed="rId2"/>
          <a:stretch>
            <a:fillRect/>
          </a:stretch>
        </p:blipFill>
        <p:spPr>
          <a:xfrm>
            <a:off x="1" y="-1"/>
            <a:ext cx="3341511" cy="2965215"/>
          </a:xfrm>
          <a:prstGeom prst="rect">
            <a:avLst/>
          </a:prstGeom>
        </p:spPr>
      </p:pic>
      <p:pic>
        <p:nvPicPr>
          <p:cNvPr id="5" name="Picture 4">
            <a:extLst>
              <a:ext uri="{FF2B5EF4-FFF2-40B4-BE49-F238E27FC236}">
                <a16:creationId xmlns:a16="http://schemas.microsoft.com/office/drawing/2014/main" id="{D34AEDA3-D9EB-E52A-642B-1C0C6C2FCE42}"/>
              </a:ext>
            </a:extLst>
          </p:cNvPr>
          <p:cNvPicPr>
            <a:picLocks noChangeAspect="1"/>
          </p:cNvPicPr>
          <p:nvPr/>
        </p:nvPicPr>
        <p:blipFill>
          <a:blip r:embed="rId3"/>
          <a:stretch>
            <a:fillRect/>
          </a:stretch>
        </p:blipFill>
        <p:spPr>
          <a:xfrm>
            <a:off x="5554133" y="2980266"/>
            <a:ext cx="3589868" cy="3877735"/>
          </a:xfrm>
          <a:prstGeom prst="rect">
            <a:avLst/>
          </a:prstGeom>
        </p:spPr>
      </p:pic>
      <p:pic>
        <p:nvPicPr>
          <p:cNvPr id="6" name="Picture 5">
            <a:extLst>
              <a:ext uri="{FF2B5EF4-FFF2-40B4-BE49-F238E27FC236}">
                <a16:creationId xmlns:a16="http://schemas.microsoft.com/office/drawing/2014/main" id="{CF6B512C-CE25-3BBB-2348-18EE4CC94076}"/>
              </a:ext>
            </a:extLst>
          </p:cNvPr>
          <p:cNvPicPr>
            <a:picLocks noChangeAspect="1"/>
          </p:cNvPicPr>
          <p:nvPr/>
        </p:nvPicPr>
        <p:blipFill>
          <a:blip r:embed="rId4"/>
          <a:stretch>
            <a:fillRect/>
          </a:stretch>
        </p:blipFill>
        <p:spPr>
          <a:xfrm>
            <a:off x="5554131" y="15051"/>
            <a:ext cx="3589869" cy="2965215"/>
          </a:xfrm>
          <a:prstGeom prst="rect">
            <a:avLst/>
          </a:prstGeom>
        </p:spPr>
      </p:pic>
      <p:pic>
        <p:nvPicPr>
          <p:cNvPr id="7" name="Picture 6">
            <a:extLst>
              <a:ext uri="{FF2B5EF4-FFF2-40B4-BE49-F238E27FC236}">
                <a16:creationId xmlns:a16="http://schemas.microsoft.com/office/drawing/2014/main" id="{FD417052-2E03-B333-97C6-BA9B23987A23}"/>
              </a:ext>
            </a:extLst>
          </p:cNvPr>
          <p:cNvPicPr>
            <a:picLocks noChangeAspect="1"/>
          </p:cNvPicPr>
          <p:nvPr/>
        </p:nvPicPr>
        <p:blipFill>
          <a:blip r:embed="rId5"/>
          <a:stretch>
            <a:fillRect/>
          </a:stretch>
        </p:blipFill>
        <p:spPr>
          <a:xfrm>
            <a:off x="-1" y="2980266"/>
            <a:ext cx="5554129" cy="3889964"/>
          </a:xfrm>
          <a:prstGeom prst="rect">
            <a:avLst/>
          </a:prstGeom>
        </p:spPr>
      </p:pic>
      <p:pic>
        <p:nvPicPr>
          <p:cNvPr id="8" name="Picture 7">
            <a:extLst>
              <a:ext uri="{FF2B5EF4-FFF2-40B4-BE49-F238E27FC236}">
                <a16:creationId xmlns:a16="http://schemas.microsoft.com/office/drawing/2014/main" id="{946AEDF1-6850-387C-3959-41F7E332DF31}"/>
              </a:ext>
            </a:extLst>
          </p:cNvPr>
          <p:cNvPicPr>
            <a:picLocks noChangeAspect="1"/>
          </p:cNvPicPr>
          <p:nvPr/>
        </p:nvPicPr>
        <p:blipFill>
          <a:blip r:embed="rId6"/>
          <a:stretch>
            <a:fillRect/>
          </a:stretch>
        </p:blipFill>
        <p:spPr>
          <a:xfrm>
            <a:off x="3341512" y="-15054"/>
            <a:ext cx="2212617" cy="2965215"/>
          </a:xfrm>
          <a:prstGeom prst="rect">
            <a:avLst/>
          </a:prstGeom>
        </p:spPr>
      </p:pic>
      <p:sp>
        <p:nvSpPr>
          <p:cNvPr id="9" name="TextBox 8">
            <a:extLst>
              <a:ext uri="{FF2B5EF4-FFF2-40B4-BE49-F238E27FC236}">
                <a16:creationId xmlns:a16="http://schemas.microsoft.com/office/drawing/2014/main" id="{A0A38D86-29D7-64FC-D99C-C53186464087}"/>
              </a:ext>
            </a:extLst>
          </p:cNvPr>
          <p:cNvSpPr txBox="1"/>
          <p:nvPr/>
        </p:nvSpPr>
        <p:spPr>
          <a:xfrm>
            <a:off x="5794963" y="3251201"/>
            <a:ext cx="2339102" cy="461665"/>
          </a:xfrm>
          <a:prstGeom prst="rect">
            <a:avLst/>
          </a:prstGeom>
          <a:noFill/>
        </p:spPr>
        <p:txBody>
          <a:bodyPr wrap="none" rtlCol="0">
            <a:spAutoFit/>
          </a:bodyPr>
          <a:lstStyle/>
          <a:p>
            <a:r>
              <a:rPr lang="en-IN" sz="2400" b="1" dirty="0"/>
              <a:t>EVILS of SOCIETY</a:t>
            </a:r>
          </a:p>
        </p:txBody>
      </p:sp>
      <p:sp>
        <p:nvSpPr>
          <p:cNvPr id="10" name="TextBox 9">
            <a:extLst>
              <a:ext uri="{FF2B5EF4-FFF2-40B4-BE49-F238E27FC236}">
                <a16:creationId xmlns:a16="http://schemas.microsoft.com/office/drawing/2014/main" id="{16F71567-A9D1-7196-85F3-4395BBF12C19}"/>
              </a:ext>
            </a:extLst>
          </p:cNvPr>
          <p:cNvSpPr txBox="1"/>
          <p:nvPr/>
        </p:nvSpPr>
        <p:spPr>
          <a:xfrm>
            <a:off x="255882" y="225778"/>
            <a:ext cx="3402663" cy="461665"/>
          </a:xfrm>
          <a:prstGeom prst="rect">
            <a:avLst/>
          </a:prstGeom>
          <a:noFill/>
        </p:spPr>
        <p:txBody>
          <a:bodyPr wrap="none" rtlCol="0">
            <a:spAutoFit/>
          </a:bodyPr>
          <a:lstStyle/>
          <a:p>
            <a:r>
              <a:rPr lang="en-IN" sz="2400" b="1" dirty="0"/>
              <a:t>CRIMINAL INTIMIDATION</a:t>
            </a:r>
          </a:p>
        </p:txBody>
      </p:sp>
      <p:sp>
        <p:nvSpPr>
          <p:cNvPr id="11" name="TextBox 10">
            <a:extLst>
              <a:ext uri="{FF2B5EF4-FFF2-40B4-BE49-F238E27FC236}">
                <a16:creationId xmlns:a16="http://schemas.microsoft.com/office/drawing/2014/main" id="{FAE83A18-B60E-B9AB-1DE4-7C18581AB0A2}"/>
              </a:ext>
            </a:extLst>
          </p:cNvPr>
          <p:cNvSpPr txBox="1"/>
          <p:nvPr/>
        </p:nvSpPr>
        <p:spPr>
          <a:xfrm>
            <a:off x="255882" y="2844798"/>
            <a:ext cx="2998321" cy="461665"/>
          </a:xfrm>
          <a:prstGeom prst="rect">
            <a:avLst/>
          </a:prstGeom>
          <a:noFill/>
        </p:spPr>
        <p:txBody>
          <a:bodyPr wrap="none" rtlCol="0">
            <a:spAutoFit/>
          </a:bodyPr>
          <a:lstStyle/>
          <a:p>
            <a:r>
              <a:rPr lang="en-IN" sz="2400" b="1" dirty="0"/>
              <a:t>ROUMORS &amp; GOSSIPS</a:t>
            </a:r>
          </a:p>
        </p:txBody>
      </p:sp>
    </p:spTree>
    <p:extLst>
      <p:ext uri="{BB962C8B-B14F-4D97-AF65-F5344CB8AC3E}">
        <p14:creationId xmlns:p14="http://schemas.microsoft.com/office/powerpoint/2010/main" val="18444771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3B1FD-6DCD-8945-1768-F20D8DA13B61}"/>
              </a:ext>
            </a:extLst>
          </p:cNvPr>
          <p:cNvPicPr>
            <a:picLocks noChangeAspect="1"/>
          </p:cNvPicPr>
          <p:nvPr/>
        </p:nvPicPr>
        <p:blipFill rotWithShape="1">
          <a:blip r:embed="rId2"/>
          <a:srcRect b="30478"/>
          <a:stretch/>
        </p:blipFill>
        <p:spPr>
          <a:xfrm>
            <a:off x="0" y="23866"/>
            <a:ext cx="9144000" cy="3934677"/>
          </a:xfrm>
          <a:prstGeom prst="rect">
            <a:avLst/>
          </a:prstGeom>
        </p:spPr>
      </p:pic>
      <p:pic>
        <p:nvPicPr>
          <p:cNvPr id="6" name="Picture 5">
            <a:extLst>
              <a:ext uri="{FF2B5EF4-FFF2-40B4-BE49-F238E27FC236}">
                <a16:creationId xmlns:a16="http://schemas.microsoft.com/office/drawing/2014/main" id="{4CDCBFC0-2FA3-E941-CBAE-78AFB7D052C9}"/>
              </a:ext>
            </a:extLst>
          </p:cNvPr>
          <p:cNvPicPr>
            <a:picLocks noChangeAspect="1"/>
          </p:cNvPicPr>
          <p:nvPr/>
        </p:nvPicPr>
        <p:blipFill rotWithShape="1">
          <a:blip r:embed="rId3"/>
          <a:srcRect t="21814" b="31955"/>
          <a:stretch/>
        </p:blipFill>
        <p:spPr>
          <a:xfrm>
            <a:off x="0" y="3958543"/>
            <a:ext cx="9144000" cy="2875592"/>
          </a:xfrm>
          <a:prstGeom prst="rect">
            <a:avLst/>
          </a:prstGeom>
        </p:spPr>
      </p:pic>
    </p:spTree>
    <p:extLst>
      <p:ext uri="{BB962C8B-B14F-4D97-AF65-F5344CB8AC3E}">
        <p14:creationId xmlns:p14="http://schemas.microsoft.com/office/powerpoint/2010/main" val="10972615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4FFA5B-126C-72BA-9278-C52A4191F6F1}"/>
              </a:ext>
            </a:extLst>
          </p:cNvPr>
          <p:cNvSpPr txBox="1"/>
          <p:nvPr/>
        </p:nvSpPr>
        <p:spPr>
          <a:xfrm>
            <a:off x="14138" y="-918"/>
            <a:ext cx="9129861" cy="6937925"/>
          </a:xfrm>
          <a:prstGeom prst="rect">
            <a:avLst/>
          </a:prstGeom>
          <a:noFill/>
        </p:spPr>
        <p:txBody>
          <a:bodyPr wrap="square">
            <a:spAutoFit/>
          </a:bodyPr>
          <a:lstStyle/>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UNIT-I</a:t>
            </a:r>
            <a:endParaRPr lang="en-IN" sz="10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Introduction to Indian Constitution: “Constitution</a:t>
            </a:r>
            <a:r>
              <a:rPr lang="en-US" sz="1600" kern="100" dirty="0">
                <a:latin typeface="Calibri" panose="020F0502020204030204" pitchFamily="34" charset="0"/>
                <a:ea typeface="Calibri" panose="020F0502020204030204" pitchFamily="34" charset="0"/>
                <a:cs typeface="Gautami" panose="020B0502040204020203" pitchFamily="34" charset="0"/>
              </a:rPr>
              <a:t>”</a:t>
            </a:r>
            <a:r>
              <a:rPr lang="en-US" sz="1600" kern="100" dirty="0">
                <a:effectLst/>
                <a:latin typeface="Calibri" panose="020F0502020204030204" pitchFamily="34" charset="0"/>
                <a:ea typeface="Calibri" panose="020F0502020204030204" pitchFamily="34" charset="0"/>
                <a:cs typeface="Gautami" panose="020B0502040204020203" pitchFamily="34" charset="0"/>
              </a:rPr>
              <a:t> meaning of the term, Indian Constitution – Sources</a:t>
            </a:r>
            <a:r>
              <a:rPr lang="en-IN" sz="1600" kern="100" dirty="0">
                <a:effectLst/>
                <a:latin typeface="Calibri" panose="020F0502020204030204" pitchFamily="34" charset="0"/>
                <a:ea typeface="Calibri" panose="020F0502020204030204" pitchFamily="34" charset="0"/>
                <a:cs typeface="Gautami" panose="020B0502040204020203" pitchFamily="34" charset="0"/>
              </a:rPr>
              <a:t> </a:t>
            </a:r>
            <a:r>
              <a:rPr lang="en-US" sz="1600" kern="100" dirty="0">
                <a:effectLst/>
                <a:latin typeface="Calibri" panose="020F0502020204030204" pitchFamily="34" charset="0"/>
                <a:ea typeface="Calibri" panose="020F0502020204030204" pitchFamily="34" charset="0"/>
                <a:cs typeface="Gautami" panose="020B0502040204020203" pitchFamily="34" charset="0"/>
              </a:rPr>
              <a:t>and constitutional history, Features - Citizenship, Preamble, Fundamental Rights and Duties, </a:t>
            </a:r>
            <a:r>
              <a:rPr lang="en-IN" sz="1600" kern="100" dirty="0">
                <a:latin typeface="Calibri" panose="020F0502020204030204" pitchFamily="34" charset="0"/>
                <a:ea typeface="Calibri" panose="020F0502020204030204" pitchFamily="34" charset="0"/>
                <a:cs typeface="Gautami" panose="020B0502040204020203" pitchFamily="34" charset="0"/>
              </a:rPr>
              <a:t> </a:t>
            </a:r>
            <a:r>
              <a:rPr lang="en-US" sz="1600" kern="100" dirty="0">
                <a:effectLst/>
                <a:latin typeface="Calibri" panose="020F0502020204030204" pitchFamily="34" charset="0"/>
                <a:ea typeface="Calibri" panose="020F0502020204030204" pitchFamily="34" charset="0"/>
                <a:cs typeface="Gautami" panose="020B0502040204020203" pitchFamily="34" charset="0"/>
              </a:rPr>
              <a:t>Directive Principles of State Policy.</a:t>
            </a:r>
          </a:p>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UNIT-II</a:t>
            </a:r>
            <a:endParaRPr lang="en-IN" sz="9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Union Government and its Administration Structure of the Indian Union: Federalism, Centre-State relationship, President: Role, power and position, PM, and Council of ministers, Cabinet and Central Secretariat, Lok Sabha, Rajya Sabha, The Supreme Court and High Court: Powers and Functions; </a:t>
            </a:r>
            <a:endParaRPr lang="en-IN" sz="16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UNIT-III</a:t>
            </a:r>
            <a:endParaRPr lang="en-IN" sz="10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State Government and its Administration Governor - Role and Position - CM and Council of</a:t>
            </a:r>
            <a:r>
              <a:rPr lang="en-IN" sz="1600" kern="100" dirty="0">
                <a:effectLst/>
                <a:latin typeface="Calibri" panose="020F0502020204030204" pitchFamily="34" charset="0"/>
                <a:ea typeface="Calibri" panose="020F0502020204030204" pitchFamily="34" charset="0"/>
                <a:cs typeface="Gautami" panose="020B0502040204020203" pitchFamily="34" charset="0"/>
              </a:rPr>
              <a:t> Ministers</a:t>
            </a:r>
            <a:r>
              <a:rPr lang="en-US" sz="1600" kern="100" dirty="0">
                <a:effectLst/>
                <a:latin typeface="Calibri" panose="020F0502020204030204" pitchFamily="34" charset="0"/>
                <a:ea typeface="Calibri" panose="020F0502020204030204" pitchFamily="34" charset="0"/>
                <a:cs typeface="Gautami" panose="020B0502040204020203" pitchFamily="34" charset="0"/>
              </a:rPr>
              <a:t>, State Secretariat: Organization, Structure, and Functions</a:t>
            </a:r>
          </a:p>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UNIT-IV</a:t>
            </a:r>
            <a:endParaRPr lang="en-IN" sz="10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Local Administration - District’s Administration Head - Role and Importance, Municipalities -Mayor and role of Elected Representative - CEO of Municipal Corporation Panchayats: Functions PRI: Zila Panchayat, Elected officials and their roles, CEO Zila Panchayat: Block level Organizational Hierarchy - (Different departments), Village level - Role of Elected and Appointed officials - Importance of grass root democracy</a:t>
            </a:r>
          </a:p>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UNIT-V</a:t>
            </a:r>
            <a:endParaRPr lang="en-IN" sz="10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Election Commission: Election Commission- Role of Chief Election Commissioner and Election Commissioner ate State Election Commission: Functions of Commissions for the welfare of SC/ST/OBC and women </a:t>
            </a:r>
            <a:endParaRPr lang="en-IN" sz="16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171284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 calcmode="lin" valueType="num">
                                      <p:cBhvr additive="base">
                                        <p:cTn id="5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2C04E6-9A42-AF8E-B41D-3EB3C15252F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727469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504F0F-9DD4-0FC2-6807-B2EF6D0FF6E5}"/>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764567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7AD215-ACF9-D448-811A-B8D0FC2CC71E}"/>
              </a:ext>
            </a:extLst>
          </p:cNvPr>
          <p:cNvPicPr>
            <a:picLocks noChangeAspect="1"/>
          </p:cNvPicPr>
          <p:nvPr/>
        </p:nvPicPr>
        <p:blipFill>
          <a:blip r:embed="rId2"/>
          <a:stretch>
            <a:fillRect/>
          </a:stretch>
        </p:blipFill>
        <p:spPr>
          <a:xfrm>
            <a:off x="18717" y="0"/>
            <a:ext cx="5347368" cy="6858000"/>
          </a:xfrm>
          <a:prstGeom prst="rect">
            <a:avLst/>
          </a:prstGeom>
        </p:spPr>
      </p:pic>
      <p:sp>
        <p:nvSpPr>
          <p:cNvPr id="5" name="TextBox 4">
            <a:extLst>
              <a:ext uri="{FF2B5EF4-FFF2-40B4-BE49-F238E27FC236}">
                <a16:creationId xmlns:a16="http://schemas.microsoft.com/office/drawing/2014/main" id="{D98B169F-603D-FD50-053B-F09855808E16}"/>
              </a:ext>
            </a:extLst>
          </p:cNvPr>
          <p:cNvSpPr txBox="1"/>
          <p:nvPr/>
        </p:nvSpPr>
        <p:spPr>
          <a:xfrm>
            <a:off x="5366085" y="33868"/>
            <a:ext cx="3759198" cy="6678751"/>
          </a:xfrm>
          <a:prstGeom prst="rect">
            <a:avLst/>
          </a:prstGeom>
          <a:noFill/>
        </p:spPr>
        <p:txBody>
          <a:bodyPr wrap="square" rtlCol="0">
            <a:spAutoFit/>
          </a:bodyPr>
          <a:lstStyle/>
          <a:p>
            <a:r>
              <a:rPr lang="en-US" sz="2000" b="1" i="0" dirty="0">
                <a:solidFill>
                  <a:srgbClr val="FF0000"/>
                </a:solidFill>
                <a:effectLst/>
                <a:latin typeface="merriweather" panose="00000500000000000000" pitchFamily="2" charset="0"/>
              </a:rPr>
              <a:t>Meaning of Constitution</a:t>
            </a:r>
            <a:endParaRPr lang="en-US" sz="2000" b="0" i="0" dirty="0">
              <a:solidFill>
                <a:srgbClr val="6C8391"/>
              </a:solidFill>
              <a:effectLst/>
              <a:latin typeface="merriweather" panose="00000500000000000000" pitchFamily="2" charset="0"/>
            </a:endParaRPr>
          </a:p>
          <a:p>
            <a:pPr algn="just"/>
            <a:r>
              <a:rPr lang="en-US" sz="2400" b="0" i="0" dirty="0">
                <a:solidFill>
                  <a:srgbClr val="424242"/>
                </a:solidFill>
                <a:effectLst/>
                <a:latin typeface="nunito" pitchFamily="2" charset="0"/>
              </a:rPr>
              <a:t>The term constitution comes from French from the Latin word </a:t>
            </a:r>
            <a:r>
              <a:rPr lang="en-US" sz="2400" b="0" i="0" dirty="0" err="1">
                <a:solidFill>
                  <a:srgbClr val="424242"/>
                </a:solidFill>
                <a:effectLst/>
                <a:latin typeface="nunito" pitchFamily="2" charset="0"/>
              </a:rPr>
              <a:t>constitutio</a:t>
            </a:r>
            <a:r>
              <a:rPr lang="en-US" sz="2400" b="0" i="0" dirty="0">
                <a:solidFill>
                  <a:srgbClr val="424242"/>
                </a:solidFill>
                <a:effectLst/>
                <a:latin typeface="nunito" pitchFamily="2" charset="0"/>
              </a:rPr>
              <a:t>, used for regulations and orders, such as imperial enactments.</a:t>
            </a:r>
          </a:p>
          <a:p>
            <a:pPr algn="just"/>
            <a:r>
              <a:rPr lang="en-US" sz="2400" b="0" i="0" dirty="0">
                <a:solidFill>
                  <a:srgbClr val="424242"/>
                </a:solidFill>
                <a:effectLst/>
                <a:latin typeface="nunito" pitchFamily="2" charset="0"/>
              </a:rPr>
              <a:t>A constitution is primarily a </a:t>
            </a:r>
            <a:r>
              <a:rPr lang="en-US" sz="2400" b="1" i="0" dirty="0">
                <a:solidFill>
                  <a:srgbClr val="424242"/>
                </a:solidFill>
                <a:effectLst/>
                <a:latin typeface="nunito" pitchFamily="2" charset="0"/>
              </a:rPr>
              <a:t>set of rules and principles </a:t>
            </a:r>
            <a:r>
              <a:rPr lang="en-US" sz="2400" b="0" i="0" dirty="0">
                <a:solidFill>
                  <a:srgbClr val="424242"/>
                </a:solidFill>
                <a:effectLst/>
                <a:latin typeface="nunito" pitchFamily="2" charset="0"/>
              </a:rPr>
              <a:t>specifying how a country should be governed, how power is distributed and controlled, and what rights citizens possess.  It can also be said as the fundamental law of the country</a:t>
            </a:r>
            <a:r>
              <a:rPr lang="en-US" b="0" i="0" dirty="0">
                <a:solidFill>
                  <a:srgbClr val="424242"/>
                </a:solidFill>
                <a:effectLst/>
                <a:latin typeface="nunito" pitchFamily="2" charset="0"/>
              </a:rPr>
              <a:t>.</a:t>
            </a:r>
          </a:p>
        </p:txBody>
      </p:sp>
    </p:spTree>
    <p:extLst>
      <p:ext uri="{BB962C8B-B14F-4D97-AF65-F5344CB8AC3E}">
        <p14:creationId xmlns:p14="http://schemas.microsoft.com/office/powerpoint/2010/main" val="37452561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3AB674-33B5-F5AF-0430-4A3B54BE3973}"/>
              </a:ext>
            </a:extLst>
          </p:cNvPr>
          <p:cNvPicPr>
            <a:picLocks noChangeAspect="1"/>
          </p:cNvPicPr>
          <p:nvPr/>
        </p:nvPicPr>
        <p:blipFill>
          <a:blip r:embed="rId2"/>
          <a:stretch>
            <a:fillRect/>
          </a:stretch>
        </p:blipFill>
        <p:spPr>
          <a:xfrm>
            <a:off x="745067" y="0"/>
            <a:ext cx="7366000" cy="6857999"/>
          </a:xfrm>
          <a:prstGeom prst="rect">
            <a:avLst/>
          </a:prstGeom>
        </p:spPr>
      </p:pic>
      <p:sp>
        <p:nvSpPr>
          <p:cNvPr id="5" name="TextBox 4">
            <a:extLst>
              <a:ext uri="{FF2B5EF4-FFF2-40B4-BE49-F238E27FC236}">
                <a16:creationId xmlns:a16="http://schemas.microsoft.com/office/drawing/2014/main" id="{38D2969A-2708-E3FD-DCFD-F6F7A72620C7}"/>
              </a:ext>
            </a:extLst>
          </p:cNvPr>
          <p:cNvSpPr txBox="1"/>
          <p:nvPr/>
        </p:nvSpPr>
        <p:spPr>
          <a:xfrm>
            <a:off x="0" y="5266265"/>
            <a:ext cx="9144000" cy="1569660"/>
          </a:xfrm>
          <a:prstGeom prst="rect">
            <a:avLst/>
          </a:prstGeom>
          <a:noFill/>
        </p:spPr>
        <p:txBody>
          <a:bodyPr wrap="square" rtlCol="0">
            <a:spAutoFit/>
          </a:bodyPr>
          <a:lstStyle/>
          <a:p>
            <a:r>
              <a:rPr lang="te-IN" sz="9600" b="1" dirty="0">
                <a:solidFill>
                  <a:srgbClr val="0070C0"/>
                </a:solidFill>
              </a:rPr>
              <a:t>అఖండ భారత దేశం</a:t>
            </a:r>
            <a:endParaRPr lang="en-IN" sz="9600" b="1" dirty="0">
              <a:solidFill>
                <a:srgbClr val="0070C0"/>
              </a:solidFill>
            </a:endParaRPr>
          </a:p>
        </p:txBody>
      </p:sp>
    </p:spTree>
    <p:extLst>
      <p:ext uri="{BB962C8B-B14F-4D97-AF65-F5344CB8AC3E}">
        <p14:creationId xmlns:p14="http://schemas.microsoft.com/office/powerpoint/2010/main" val="34137993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EDE49E7-DBD0-63C1-A2BF-27991121F372}"/>
              </a:ext>
            </a:extLst>
          </p:cNvPr>
          <p:cNvSpPr txBox="1">
            <a:spLocks noGrp="1"/>
          </p:cNvSpPr>
          <p:nvPr>
            <p:ph type="title"/>
          </p:nvPr>
        </p:nvSpPr>
        <p:spPr>
          <a:xfrm>
            <a:off x="2876550" y="0"/>
            <a:ext cx="3398838" cy="939800"/>
          </a:xfrm>
        </p:spPr>
        <p:txBody>
          <a:bodyPr tIns="12700" rtlCol="0">
            <a:normAutofit fontScale="90000"/>
          </a:bodyPr>
          <a:lstStyle/>
          <a:p>
            <a:pPr marL="12700" eaLnBrk="1" fontAlgn="auto" hangingPunct="1">
              <a:spcBef>
                <a:spcPts val="100"/>
              </a:spcBef>
              <a:spcAft>
                <a:spcPts val="0"/>
              </a:spcAft>
              <a:defRPr/>
            </a:pPr>
            <a:r>
              <a:rPr sz="6000" b="0" spc="-10" dirty="0"/>
              <a:t>PREAMBLE</a:t>
            </a:r>
            <a:endParaRPr sz="6000"/>
          </a:p>
        </p:txBody>
      </p:sp>
      <p:sp>
        <p:nvSpPr>
          <p:cNvPr id="10243" name="object 3">
            <a:extLst>
              <a:ext uri="{FF2B5EF4-FFF2-40B4-BE49-F238E27FC236}">
                <a16:creationId xmlns:a16="http://schemas.microsoft.com/office/drawing/2014/main" id="{FD73A7F1-5441-558E-164C-D6CDD40CA692}"/>
              </a:ext>
            </a:extLst>
          </p:cNvPr>
          <p:cNvSpPr txBox="1">
            <a:spLocks noChangeArrowheads="1"/>
          </p:cNvSpPr>
          <p:nvPr/>
        </p:nvSpPr>
        <p:spPr bwMode="auto">
          <a:xfrm>
            <a:off x="384175" y="982663"/>
            <a:ext cx="8532813"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0000"/>
              </a:lnSpc>
              <a:spcBef>
                <a:spcPts val="100"/>
              </a:spcBef>
            </a:pPr>
            <a:r>
              <a:rPr lang="en-US" altLang="en-US" sz="2000"/>
              <a:t>WE, THE PEOPLE OF INDIA, having solemnly resolved to constitute India  into a </a:t>
            </a:r>
            <a:r>
              <a:rPr lang="en-US" altLang="en-US" sz="2000">
                <a:solidFill>
                  <a:srgbClr val="FF0000"/>
                </a:solidFill>
              </a:rPr>
              <a:t>SOVEREIGN SOCIALIST SECULAR DEMOCRATIC REPUBLIC </a:t>
            </a:r>
            <a:r>
              <a:rPr lang="en-US" altLang="en-US" sz="2000"/>
              <a:t>and</a:t>
            </a:r>
          </a:p>
          <a:p>
            <a:pPr algn="just" eaLnBrk="1" hangingPunct="1">
              <a:spcBef>
                <a:spcPts val="475"/>
              </a:spcBef>
            </a:pPr>
            <a:r>
              <a:rPr lang="en-US" altLang="en-US" sz="2000"/>
              <a:t>to secure to all its citizens:</a:t>
            </a:r>
          </a:p>
          <a:p>
            <a:pPr eaLnBrk="1" hangingPunct="1">
              <a:spcBef>
                <a:spcPts val="25"/>
              </a:spcBef>
            </a:pPr>
            <a:endParaRPr lang="en-US" altLang="en-US" sz="2900">
              <a:latin typeface="Times New Roman" panose="02020603050405020304" pitchFamily="18" charset="0"/>
              <a:cs typeface="Times New Roman" panose="02020603050405020304" pitchFamily="18" charset="0"/>
            </a:endParaRPr>
          </a:p>
          <a:p>
            <a:pPr algn="just" eaLnBrk="1" hangingPunct="1"/>
            <a:r>
              <a:rPr lang="en-US" altLang="en-US" sz="2000">
                <a:solidFill>
                  <a:srgbClr val="FF0000"/>
                </a:solidFill>
              </a:rPr>
              <a:t>JUSTICE</a:t>
            </a:r>
            <a:r>
              <a:rPr lang="en-US" altLang="en-US" sz="2000"/>
              <a:t>, social, economic and political;</a:t>
            </a:r>
          </a:p>
          <a:p>
            <a:pPr algn="just" eaLnBrk="1" hangingPunct="1">
              <a:spcBef>
                <a:spcPts val="1075"/>
              </a:spcBef>
            </a:pPr>
            <a:r>
              <a:rPr lang="en-US" altLang="en-US" sz="2000">
                <a:solidFill>
                  <a:srgbClr val="FF0000"/>
                </a:solidFill>
              </a:rPr>
              <a:t>LIBERTY </a:t>
            </a:r>
            <a:r>
              <a:rPr lang="en-US" altLang="en-US" sz="2000"/>
              <a:t>of thought, expression, belief, faith and worship;</a:t>
            </a:r>
          </a:p>
          <a:p>
            <a:pPr algn="just" eaLnBrk="1" hangingPunct="1">
              <a:spcBef>
                <a:spcPts val="1088"/>
              </a:spcBef>
            </a:pPr>
            <a:r>
              <a:rPr lang="en-US" altLang="en-US" sz="2000">
                <a:solidFill>
                  <a:srgbClr val="FF0000"/>
                </a:solidFill>
              </a:rPr>
              <a:t>EQUALITY </a:t>
            </a:r>
            <a:r>
              <a:rPr lang="en-US" altLang="en-US" sz="2000"/>
              <a:t>of status and of opportunity and to promote among them all;</a:t>
            </a:r>
          </a:p>
          <a:p>
            <a:pPr algn="just" eaLnBrk="1" hangingPunct="1">
              <a:lnSpc>
                <a:spcPct val="120000"/>
              </a:lnSpc>
              <a:spcBef>
                <a:spcPts val="600"/>
              </a:spcBef>
            </a:pPr>
            <a:r>
              <a:rPr lang="en-US" altLang="en-US" sz="2000">
                <a:solidFill>
                  <a:srgbClr val="FF0000"/>
                </a:solidFill>
              </a:rPr>
              <a:t>FRATERNITY </a:t>
            </a:r>
            <a:r>
              <a:rPr lang="en-US" altLang="en-US" sz="2000"/>
              <a:t>assuring the dignity of the individual and the unity and  integrity of the Nation;</a:t>
            </a:r>
          </a:p>
          <a:p>
            <a:pPr eaLnBrk="1" hangingPunct="1">
              <a:spcBef>
                <a:spcPts val="25"/>
              </a:spcBef>
            </a:pPr>
            <a:endParaRPr lang="en-US" altLang="en-US" sz="3000">
              <a:latin typeface="Times New Roman" panose="02020603050405020304" pitchFamily="18" charset="0"/>
              <a:cs typeface="Times New Roman" panose="02020603050405020304" pitchFamily="18" charset="0"/>
            </a:endParaRPr>
          </a:p>
          <a:p>
            <a:pPr algn="just" eaLnBrk="1" hangingPunct="1">
              <a:lnSpc>
                <a:spcPct val="120000"/>
              </a:lnSpc>
            </a:pPr>
            <a:r>
              <a:rPr lang="en-US" altLang="en-US" sz="2000"/>
              <a:t>IN OUR CONSTITUENT ASSEMBLY this </a:t>
            </a:r>
            <a:r>
              <a:rPr lang="en-US" altLang="en-US" sz="2000">
                <a:solidFill>
                  <a:srgbClr val="FF0000"/>
                </a:solidFill>
              </a:rPr>
              <a:t>twenty sixth day of November,  1949</a:t>
            </a:r>
            <a:r>
              <a:rPr lang="en-US" altLang="en-US" sz="2000"/>
              <a:t>, do HEREBY ADOPT, ENACT AND GIVE TO OURSELVES THIS  CONSTITUTION.</a:t>
            </a:r>
          </a:p>
        </p:txBody>
      </p:sp>
      <p:sp>
        <p:nvSpPr>
          <p:cNvPr id="10244" name="object 4">
            <a:extLst>
              <a:ext uri="{FF2B5EF4-FFF2-40B4-BE49-F238E27FC236}">
                <a16:creationId xmlns:a16="http://schemas.microsoft.com/office/drawing/2014/main" id="{B86CBFB3-AA2D-0D21-EE4F-1E4209C796E3}"/>
              </a:ext>
            </a:extLst>
          </p:cNvPr>
          <p:cNvSpPr>
            <a:spLocks noChangeArrowheads="1"/>
          </p:cNvSpPr>
          <p:nvPr/>
        </p:nvSpPr>
        <p:spPr bwMode="auto">
          <a:xfrm>
            <a:off x="7380288" y="0"/>
            <a:ext cx="1763712" cy="9445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Tree>
    <p:extLst>
      <p:ext uri="{BB962C8B-B14F-4D97-AF65-F5344CB8AC3E}">
        <p14:creationId xmlns:p14="http://schemas.microsoft.com/office/powerpoint/2010/main" val="335525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69C6F-A15D-6F48-9714-A1684DC30EA2}"/>
              </a:ext>
            </a:extLst>
          </p:cNvPr>
          <p:cNvPicPr>
            <a:picLocks noChangeAspect="1"/>
          </p:cNvPicPr>
          <p:nvPr/>
        </p:nvPicPr>
        <p:blipFill rotWithShape="1">
          <a:blip r:embed="rId2"/>
          <a:srcRect l="29630" t="12635" r="32592" b="5061"/>
          <a:stretch/>
        </p:blipFill>
        <p:spPr>
          <a:xfrm>
            <a:off x="4010025" y="0"/>
            <a:ext cx="5133975" cy="6858000"/>
          </a:xfrm>
          <a:prstGeom prst="rect">
            <a:avLst/>
          </a:prstGeom>
        </p:spPr>
      </p:pic>
      <p:pic>
        <p:nvPicPr>
          <p:cNvPr id="8" name="Picture 7">
            <a:extLst>
              <a:ext uri="{FF2B5EF4-FFF2-40B4-BE49-F238E27FC236}">
                <a16:creationId xmlns:a16="http://schemas.microsoft.com/office/drawing/2014/main" id="{CB1DD5F8-7764-6B1F-A363-B9F4A73B8073}"/>
              </a:ext>
            </a:extLst>
          </p:cNvPr>
          <p:cNvPicPr>
            <a:picLocks noChangeAspect="1"/>
          </p:cNvPicPr>
          <p:nvPr/>
        </p:nvPicPr>
        <p:blipFill>
          <a:blip r:embed="rId3"/>
          <a:stretch>
            <a:fillRect/>
          </a:stretch>
        </p:blipFill>
        <p:spPr>
          <a:xfrm>
            <a:off x="0" y="0"/>
            <a:ext cx="4453467" cy="6858000"/>
          </a:xfrm>
          <a:prstGeom prst="rect">
            <a:avLst/>
          </a:prstGeom>
        </p:spPr>
      </p:pic>
    </p:spTree>
    <p:extLst>
      <p:ext uri="{BB962C8B-B14F-4D97-AF65-F5344CB8AC3E}">
        <p14:creationId xmlns:p14="http://schemas.microsoft.com/office/powerpoint/2010/main" val="31560625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14F03-5294-4850-3B9A-AC7973249A49}"/>
              </a:ext>
            </a:extLst>
          </p:cNvPr>
          <p:cNvPicPr>
            <a:picLocks noChangeAspect="1"/>
          </p:cNvPicPr>
          <p:nvPr/>
        </p:nvPicPr>
        <p:blipFill>
          <a:blip r:embed="rId2"/>
          <a:stretch>
            <a:fillRect/>
          </a:stretch>
        </p:blipFill>
        <p:spPr>
          <a:xfrm>
            <a:off x="18751" y="0"/>
            <a:ext cx="4170190" cy="6858000"/>
          </a:xfrm>
          <a:prstGeom prst="rect">
            <a:avLst/>
          </a:prstGeom>
        </p:spPr>
      </p:pic>
      <p:pic>
        <p:nvPicPr>
          <p:cNvPr id="2" name="Picture 1">
            <a:extLst>
              <a:ext uri="{FF2B5EF4-FFF2-40B4-BE49-F238E27FC236}">
                <a16:creationId xmlns:a16="http://schemas.microsoft.com/office/drawing/2014/main" id="{DA68626F-0515-922F-2875-136BCE1818BE}"/>
              </a:ext>
            </a:extLst>
          </p:cNvPr>
          <p:cNvPicPr>
            <a:picLocks noChangeAspect="1"/>
          </p:cNvPicPr>
          <p:nvPr/>
        </p:nvPicPr>
        <p:blipFill>
          <a:blip r:embed="rId3"/>
          <a:stretch>
            <a:fillRect/>
          </a:stretch>
        </p:blipFill>
        <p:spPr>
          <a:xfrm>
            <a:off x="4188941" y="-1"/>
            <a:ext cx="4972630" cy="6904852"/>
          </a:xfrm>
          <a:prstGeom prst="rect">
            <a:avLst/>
          </a:prstGeom>
        </p:spPr>
      </p:pic>
    </p:spTree>
    <p:extLst>
      <p:ext uri="{BB962C8B-B14F-4D97-AF65-F5344CB8AC3E}">
        <p14:creationId xmlns:p14="http://schemas.microsoft.com/office/powerpoint/2010/main" val="223858630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7F946B-2676-5E2C-C79B-A26731317069}"/>
              </a:ext>
            </a:extLst>
          </p:cNvPr>
          <p:cNvPicPr>
            <a:picLocks noChangeAspect="1"/>
          </p:cNvPicPr>
          <p:nvPr/>
        </p:nvPicPr>
        <p:blipFill>
          <a:blip r:embed="rId2"/>
          <a:stretch>
            <a:fillRect/>
          </a:stretch>
        </p:blipFill>
        <p:spPr>
          <a:xfrm>
            <a:off x="0" y="0"/>
            <a:ext cx="5723467" cy="6858000"/>
          </a:xfrm>
          <a:prstGeom prst="rect">
            <a:avLst/>
          </a:prstGeom>
        </p:spPr>
      </p:pic>
      <p:sp>
        <p:nvSpPr>
          <p:cNvPr id="6" name="TextBox 5">
            <a:extLst>
              <a:ext uri="{FF2B5EF4-FFF2-40B4-BE49-F238E27FC236}">
                <a16:creationId xmlns:a16="http://schemas.microsoft.com/office/drawing/2014/main" id="{41CEDF56-1803-610E-5321-C2F617090095}"/>
              </a:ext>
            </a:extLst>
          </p:cNvPr>
          <p:cNvSpPr txBox="1"/>
          <p:nvPr/>
        </p:nvSpPr>
        <p:spPr>
          <a:xfrm>
            <a:off x="5723466" y="33575"/>
            <a:ext cx="3403597" cy="6740307"/>
          </a:xfrm>
          <a:prstGeom prst="rect">
            <a:avLst/>
          </a:prstGeom>
          <a:noFill/>
        </p:spPr>
        <p:txBody>
          <a:bodyPr wrap="square">
            <a:spAutoFit/>
          </a:bodyPr>
          <a:lstStyle/>
          <a:p>
            <a:pPr algn="just"/>
            <a:r>
              <a:rPr lang="en-US" sz="2400" b="0" i="0" dirty="0">
                <a:solidFill>
                  <a:srgbClr val="424242"/>
                </a:solidFill>
                <a:effectLst/>
                <a:latin typeface="nunito" pitchFamily="2" charset="0"/>
              </a:rPr>
              <a:t>The original Constitution of India was handwritten by </a:t>
            </a:r>
            <a:r>
              <a:rPr lang="en-US" sz="2400" b="1" i="0" dirty="0">
                <a:solidFill>
                  <a:srgbClr val="424242"/>
                </a:solidFill>
                <a:effectLst/>
                <a:latin typeface="nunito" pitchFamily="2" charset="0"/>
              </a:rPr>
              <a:t>Prem Behari </a:t>
            </a:r>
            <a:r>
              <a:rPr lang="en-US" sz="2400" b="1" i="0" dirty="0" err="1">
                <a:solidFill>
                  <a:srgbClr val="424242"/>
                </a:solidFill>
                <a:effectLst/>
                <a:latin typeface="nunito" pitchFamily="2" charset="0"/>
              </a:rPr>
              <a:t>Narain</a:t>
            </a:r>
            <a:r>
              <a:rPr lang="en-US" sz="2400" b="1" i="0" dirty="0">
                <a:solidFill>
                  <a:srgbClr val="424242"/>
                </a:solidFill>
                <a:effectLst/>
                <a:latin typeface="nunito" pitchFamily="2" charset="0"/>
              </a:rPr>
              <a:t> </a:t>
            </a:r>
            <a:r>
              <a:rPr lang="en-US" sz="2400" b="1" i="0" dirty="0" err="1">
                <a:solidFill>
                  <a:srgbClr val="424242"/>
                </a:solidFill>
                <a:effectLst/>
                <a:latin typeface="nunito" pitchFamily="2" charset="0"/>
              </a:rPr>
              <a:t>Raizada</a:t>
            </a:r>
            <a:r>
              <a:rPr lang="en-US" sz="2400" b="0" i="0" dirty="0">
                <a:solidFill>
                  <a:srgbClr val="424242"/>
                </a:solidFill>
                <a:effectLst/>
                <a:latin typeface="nunito" pitchFamily="2" charset="0"/>
              </a:rPr>
              <a:t> in a flowing italic style with beautiful calligraphy. The Constitution was published in Dehradun and photolithographed by the Survey of India. Each page was uniquely decorated by artists from Shantiniketan including </a:t>
            </a:r>
            <a:r>
              <a:rPr lang="en-US" sz="2400" b="1" i="0" dirty="0" err="1">
                <a:solidFill>
                  <a:srgbClr val="424242"/>
                </a:solidFill>
                <a:effectLst/>
                <a:latin typeface="nunito" pitchFamily="2" charset="0"/>
              </a:rPr>
              <a:t>Beohar</a:t>
            </a:r>
            <a:r>
              <a:rPr lang="en-US" sz="2400" b="1" i="0" dirty="0">
                <a:solidFill>
                  <a:srgbClr val="424242"/>
                </a:solidFill>
                <a:effectLst/>
                <a:latin typeface="nunito" pitchFamily="2" charset="0"/>
              </a:rPr>
              <a:t> </a:t>
            </a:r>
            <a:r>
              <a:rPr lang="en-US" sz="2400" b="1" i="0" dirty="0" err="1">
                <a:solidFill>
                  <a:srgbClr val="424242"/>
                </a:solidFill>
                <a:effectLst/>
                <a:latin typeface="nunito" pitchFamily="2" charset="0"/>
              </a:rPr>
              <a:t>Rammanohar</a:t>
            </a:r>
            <a:r>
              <a:rPr lang="en-US" sz="2400" b="1" i="0" dirty="0">
                <a:solidFill>
                  <a:srgbClr val="424242"/>
                </a:solidFill>
                <a:effectLst/>
                <a:latin typeface="nunito" pitchFamily="2" charset="0"/>
              </a:rPr>
              <a:t> Sinha and Nandalal Bose.</a:t>
            </a:r>
            <a:endParaRPr lang="en-IN" sz="2400" dirty="0"/>
          </a:p>
        </p:txBody>
      </p:sp>
    </p:spTree>
    <p:extLst>
      <p:ext uri="{BB962C8B-B14F-4D97-AF65-F5344CB8AC3E}">
        <p14:creationId xmlns:p14="http://schemas.microsoft.com/office/powerpoint/2010/main" val="17980127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3AB674-33B5-F5AF-0430-4A3B54BE3973}"/>
              </a:ext>
            </a:extLst>
          </p:cNvPr>
          <p:cNvPicPr>
            <a:picLocks noChangeAspect="1"/>
          </p:cNvPicPr>
          <p:nvPr/>
        </p:nvPicPr>
        <p:blipFill>
          <a:blip r:embed="rId2"/>
          <a:stretch>
            <a:fillRect/>
          </a:stretch>
        </p:blipFill>
        <p:spPr>
          <a:xfrm>
            <a:off x="745067" y="0"/>
            <a:ext cx="7366000" cy="6857999"/>
          </a:xfrm>
          <a:prstGeom prst="rect">
            <a:avLst/>
          </a:prstGeom>
        </p:spPr>
      </p:pic>
      <p:sp>
        <p:nvSpPr>
          <p:cNvPr id="5" name="TextBox 4">
            <a:extLst>
              <a:ext uri="{FF2B5EF4-FFF2-40B4-BE49-F238E27FC236}">
                <a16:creationId xmlns:a16="http://schemas.microsoft.com/office/drawing/2014/main" id="{38D2969A-2708-E3FD-DCFD-F6F7A72620C7}"/>
              </a:ext>
            </a:extLst>
          </p:cNvPr>
          <p:cNvSpPr txBox="1"/>
          <p:nvPr/>
        </p:nvSpPr>
        <p:spPr>
          <a:xfrm>
            <a:off x="0" y="5266265"/>
            <a:ext cx="9144000" cy="1569660"/>
          </a:xfrm>
          <a:prstGeom prst="rect">
            <a:avLst/>
          </a:prstGeom>
          <a:noFill/>
        </p:spPr>
        <p:txBody>
          <a:bodyPr wrap="square" rtlCol="0">
            <a:spAutoFit/>
          </a:bodyPr>
          <a:lstStyle/>
          <a:p>
            <a:r>
              <a:rPr lang="te-IN" sz="9600" b="1" dirty="0">
                <a:solidFill>
                  <a:srgbClr val="0070C0"/>
                </a:solidFill>
              </a:rPr>
              <a:t>అఖండ భారత దేశం</a:t>
            </a:r>
            <a:endParaRPr lang="en-IN" sz="9600" b="1" dirty="0">
              <a:solidFill>
                <a:srgbClr val="0070C0"/>
              </a:solidFill>
            </a:endParaRPr>
          </a:p>
        </p:txBody>
      </p:sp>
    </p:spTree>
    <p:extLst>
      <p:ext uri="{BB962C8B-B14F-4D97-AF65-F5344CB8AC3E}">
        <p14:creationId xmlns:p14="http://schemas.microsoft.com/office/powerpoint/2010/main" val="26785813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222E5B-EE9C-CB81-413A-0361D260D1F0}"/>
              </a:ext>
            </a:extLst>
          </p:cNvPr>
          <p:cNvPicPr>
            <a:picLocks noChangeAspect="1"/>
          </p:cNvPicPr>
          <p:nvPr/>
        </p:nvPicPr>
        <p:blipFill>
          <a:blip r:embed="rId2"/>
          <a:stretch>
            <a:fillRect/>
          </a:stretch>
        </p:blipFill>
        <p:spPr>
          <a:xfrm>
            <a:off x="0" y="0"/>
            <a:ext cx="9144000" cy="4588933"/>
          </a:xfrm>
          <a:prstGeom prst="rect">
            <a:avLst/>
          </a:prstGeom>
        </p:spPr>
      </p:pic>
      <p:pic>
        <p:nvPicPr>
          <p:cNvPr id="5" name="Picture 4">
            <a:extLst>
              <a:ext uri="{FF2B5EF4-FFF2-40B4-BE49-F238E27FC236}">
                <a16:creationId xmlns:a16="http://schemas.microsoft.com/office/drawing/2014/main" id="{62646100-E582-9840-F409-54E4BA1AC935}"/>
              </a:ext>
            </a:extLst>
          </p:cNvPr>
          <p:cNvPicPr>
            <a:picLocks noChangeAspect="1"/>
          </p:cNvPicPr>
          <p:nvPr/>
        </p:nvPicPr>
        <p:blipFill rotWithShape="1">
          <a:blip r:embed="rId3"/>
          <a:srcRect b="32705"/>
          <a:stretch/>
        </p:blipFill>
        <p:spPr>
          <a:xfrm>
            <a:off x="0" y="4588933"/>
            <a:ext cx="6000750" cy="2269067"/>
          </a:xfrm>
          <a:prstGeom prst="rect">
            <a:avLst/>
          </a:prstGeom>
        </p:spPr>
      </p:pic>
      <p:pic>
        <p:nvPicPr>
          <p:cNvPr id="6" name="Picture 5">
            <a:extLst>
              <a:ext uri="{FF2B5EF4-FFF2-40B4-BE49-F238E27FC236}">
                <a16:creationId xmlns:a16="http://schemas.microsoft.com/office/drawing/2014/main" id="{4ED25AC5-61B3-31C8-C604-F383D617CD06}"/>
              </a:ext>
            </a:extLst>
          </p:cNvPr>
          <p:cNvPicPr>
            <a:picLocks noChangeAspect="1"/>
          </p:cNvPicPr>
          <p:nvPr/>
        </p:nvPicPr>
        <p:blipFill rotWithShape="1">
          <a:blip r:embed="rId4"/>
          <a:srcRect r="22210"/>
          <a:stretch/>
        </p:blipFill>
        <p:spPr>
          <a:xfrm>
            <a:off x="6000751" y="4588933"/>
            <a:ext cx="3143250" cy="2244843"/>
          </a:xfrm>
          <a:prstGeom prst="rect">
            <a:avLst/>
          </a:prstGeom>
        </p:spPr>
      </p:pic>
    </p:spTree>
    <p:extLst>
      <p:ext uri="{BB962C8B-B14F-4D97-AF65-F5344CB8AC3E}">
        <p14:creationId xmlns:p14="http://schemas.microsoft.com/office/powerpoint/2010/main" val="125018698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1D666E-025E-E170-E958-8D14BA4AA33C}"/>
              </a:ext>
            </a:extLst>
          </p:cNvPr>
          <p:cNvPicPr>
            <a:picLocks noChangeAspect="1"/>
          </p:cNvPicPr>
          <p:nvPr/>
        </p:nvPicPr>
        <p:blipFill rotWithShape="1">
          <a:blip r:embed="rId2"/>
          <a:srcRect b="50000"/>
          <a:stretch/>
        </p:blipFill>
        <p:spPr>
          <a:xfrm>
            <a:off x="0" y="0"/>
            <a:ext cx="6620933" cy="6858000"/>
          </a:xfrm>
          <a:prstGeom prst="rect">
            <a:avLst/>
          </a:prstGeom>
        </p:spPr>
      </p:pic>
      <p:sp>
        <p:nvSpPr>
          <p:cNvPr id="6" name="TextBox 5">
            <a:extLst>
              <a:ext uri="{FF2B5EF4-FFF2-40B4-BE49-F238E27FC236}">
                <a16:creationId xmlns:a16="http://schemas.microsoft.com/office/drawing/2014/main" id="{4AB97443-9FAA-D50E-CBC5-3ABB56914315}"/>
              </a:ext>
            </a:extLst>
          </p:cNvPr>
          <p:cNvSpPr txBox="1"/>
          <p:nvPr/>
        </p:nvSpPr>
        <p:spPr>
          <a:xfrm>
            <a:off x="6620932" y="8808"/>
            <a:ext cx="2523067" cy="6924973"/>
          </a:xfrm>
          <a:prstGeom prst="rect">
            <a:avLst/>
          </a:prstGeom>
          <a:solidFill>
            <a:srgbClr val="FFFF00"/>
          </a:solidFill>
        </p:spPr>
        <p:txBody>
          <a:bodyPr wrap="square">
            <a:spAutoFit/>
          </a:bodyPr>
          <a:lstStyle/>
          <a:p>
            <a:r>
              <a:rPr lang="en-US" sz="3600" dirty="0">
                <a:latin typeface="Amasis MT Pro Black" panose="02040A04050005020304" pitchFamily="18" charset="0"/>
              </a:rPr>
              <a:t>Sovereign</a:t>
            </a:r>
          </a:p>
          <a:p>
            <a:r>
              <a:rPr lang="en-US" sz="2400" dirty="0"/>
              <a:t>The term Sovereign which is proclaimed by the Preamble means that India has its own independent authority and it is not a dominion of any other external power. </a:t>
            </a:r>
          </a:p>
          <a:p>
            <a:r>
              <a:rPr lang="en-US" sz="2400" dirty="0"/>
              <a:t>In the country, the legislature has the power to make laws which are subjected to certain limitations.*</a:t>
            </a:r>
            <a:endParaRPr lang="en-IN" sz="2400" dirty="0"/>
          </a:p>
        </p:txBody>
      </p:sp>
    </p:spTree>
    <p:extLst>
      <p:ext uri="{BB962C8B-B14F-4D97-AF65-F5344CB8AC3E}">
        <p14:creationId xmlns:p14="http://schemas.microsoft.com/office/powerpoint/2010/main" val="41295606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4BF489-AE2B-5688-01B9-FAC4230BD06D}"/>
              </a:ext>
            </a:extLst>
          </p:cNvPr>
          <p:cNvPicPr>
            <a:picLocks noChangeAspect="1"/>
          </p:cNvPicPr>
          <p:nvPr/>
        </p:nvPicPr>
        <p:blipFill rotWithShape="1">
          <a:blip r:embed="rId2"/>
          <a:srcRect l="20670" t="75095" r="20670"/>
          <a:stretch/>
        </p:blipFill>
        <p:spPr>
          <a:xfrm>
            <a:off x="0" y="3454860"/>
            <a:ext cx="3556000" cy="3403140"/>
          </a:xfrm>
          <a:prstGeom prst="rect">
            <a:avLst/>
          </a:prstGeom>
        </p:spPr>
      </p:pic>
      <p:pic>
        <p:nvPicPr>
          <p:cNvPr id="5" name="Picture 4">
            <a:extLst>
              <a:ext uri="{FF2B5EF4-FFF2-40B4-BE49-F238E27FC236}">
                <a16:creationId xmlns:a16="http://schemas.microsoft.com/office/drawing/2014/main" id="{CC903223-8825-ADD4-4906-B0698C74DE3A}"/>
              </a:ext>
            </a:extLst>
          </p:cNvPr>
          <p:cNvPicPr>
            <a:picLocks noChangeAspect="1"/>
          </p:cNvPicPr>
          <p:nvPr/>
        </p:nvPicPr>
        <p:blipFill rotWithShape="1">
          <a:blip r:embed="rId2"/>
          <a:srcRect t="50000" b="24938"/>
          <a:stretch/>
        </p:blipFill>
        <p:spPr>
          <a:xfrm>
            <a:off x="0" y="0"/>
            <a:ext cx="9144000" cy="3454860"/>
          </a:xfrm>
          <a:prstGeom prst="rect">
            <a:avLst/>
          </a:prstGeom>
        </p:spPr>
      </p:pic>
      <p:pic>
        <p:nvPicPr>
          <p:cNvPr id="6" name="Picture 5">
            <a:extLst>
              <a:ext uri="{FF2B5EF4-FFF2-40B4-BE49-F238E27FC236}">
                <a16:creationId xmlns:a16="http://schemas.microsoft.com/office/drawing/2014/main" id="{999D2825-C557-6EFB-7E2D-3C00CA7F4002}"/>
              </a:ext>
            </a:extLst>
          </p:cNvPr>
          <p:cNvPicPr>
            <a:picLocks noChangeAspect="1"/>
          </p:cNvPicPr>
          <p:nvPr/>
        </p:nvPicPr>
        <p:blipFill>
          <a:blip r:embed="rId3"/>
          <a:stretch>
            <a:fillRect/>
          </a:stretch>
        </p:blipFill>
        <p:spPr>
          <a:xfrm>
            <a:off x="3556000" y="3454860"/>
            <a:ext cx="5588000" cy="3403140"/>
          </a:xfrm>
          <a:prstGeom prst="rect">
            <a:avLst/>
          </a:prstGeom>
        </p:spPr>
      </p:pic>
    </p:spTree>
    <p:extLst>
      <p:ext uri="{BB962C8B-B14F-4D97-AF65-F5344CB8AC3E}">
        <p14:creationId xmlns:p14="http://schemas.microsoft.com/office/powerpoint/2010/main" val="28117101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F7464389-697F-FB1D-7969-0ADFAD596FF9}"/>
              </a:ext>
            </a:extLst>
          </p:cNvPr>
          <p:cNvSpPr>
            <a:spLocks noGrp="1"/>
          </p:cNvSpPr>
          <p:nvPr>
            <p:ph type="title"/>
          </p:nvPr>
        </p:nvSpPr>
        <p:spPr/>
        <p:txBody>
          <a:bodyPr/>
          <a:lstStyle/>
          <a:p>
            <a:endParaRPr lang="en-US" altLang="en-US">
              <a:latin typeface="Calibri" panose="020F0502020204030204" pitchFamily="34" charset="0"/>
              <a:cs typeface="Calibri" panose="020F0502020204030204" pitchFamily="34" charset="0"/>
            </a:endParaRPr>
          </a:p>
        </p:txBody>
      </p:sp>
      <p:sp>
        <p:nvSpPr>
          <p:cNvPr id="11267" name="Text Placeholder 2">
            <a:extLst>
              <a:ext uri="{FF2B5EF4-FFF2-40B4-BE49-F238E27FC236}">
                <a16:creationId xmlns:a16="http://schemas.microsoft.com/office/drawing/2014/main" id="{8DC0E11E-BE89-8D5D-BC7B-1028BDD3AC05}"/>
              </a:ext>
            </a:extLst>
          </p:cNvPr>
          <p:cNvSpPr>
            <a:spLocks noGrp="1"/>
          </p:cNvSpPr>
          <p:nvPr>
            <p:ph type="body" idx="1"/>
          </p:nvPr>
        </p:nvSpPr>
        <p:spPr/>
        <p:txBody>
          <a:bodyPr/>
          <a:lstStyle/>
          <a:p>
            <a:pPr marL="0" indent="0"/>
            <a:endParaRPr lang="en-US" altLang="en-US">
              <a:latin typeface="Calibri" panose="020F0502020204030204" pitchFamily="34" charset="0"/>
              <a:cs typeface="Calibri" panose="020F0502020204030204" pitchFamily="34" charset="0"/>
            </a:endParaRPr>
          </a:p>
        </p:txBody>
      </p:sp>
      <p:pic>
        <p:nvPicPr>
          <p:cNvPr id="11268" name="Picture 2" descr="C:\Users\LENOVO\Desktop\Indian Constitution\The-untold-story-of-the-Indian-Constitution.jpg">
            <a:extLst>
              <a:ext uri="{FF2B5EF4-FFF2-40B4-BE49-F238E27FC236}">
                <a16:creationId xmlns:a16="http://schemas.microsoft.com/office/drawing/2014/main" id="{093B6B73-DF7A-D4B7-9AFA-20F44FC8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CD0726F-3426-3277-ABBC-71093B05CF26}"/>
              </a:ext>
            </a:extLst>
          </p:cNvPr>
          <p:cNvSpPr txBox="1"/>
          <p:nvPr/>
        </p:nvSpPr>
        <p:spPr>
          <a:xfrm>
            <a:off x="0" y="267822"/>
            <a:ext cx="9144000" cy="1077218"/>
          </a:xfrm>
          <a:prstGeom prst="rect">
            <a:avLst/>
          </a:prstGeom>
          <a:noFill/>
        </p:spPr>
        <p:txBody>
          <a:bodyPr wrap="square">
            <a:spAutoFit/>
          </a:bodyPr>
          <a:lstStyle/>
          <a:p>
            <a:pPr algn="ctr"/>
            <a:r>
              <a:rPr kumimoji="0" lang="en-US" sz="3200" b="0" i="0" u="none" strike="noStrike" kern="1200" cap="none" spc="0" normalizeH="0" baseline="0" noProof="0" dirty="0">
                <a:ln>
                  <a:noFill/>
                </a:ln>
                <a:solidFill>
                  <a:srgbClr val="FF0000"/>
                </a:solidFill>
                <a:effectLst/>
                <a:uLnTx/>
                <a:uFillTx/>
                <a:latin typeface="Amasis MT Pro Black" panose="02040A04050005020304" pitchFamily="18" charset="0"/>
              </a:rPr>
              <a:t>Formation of the </a:t>
            </a:r>
          </a:p>
          <a:p>
            <a:pPr algn="ctr"/>
            <a:r>
              <a:rPr kumimoji="0" lang="en-US" sz="3200" b="0" i="0" u="none" strike="noStrike" kern="1200" cap="none" spc="0" normalizeH="0" baseline="0" noProof="0" dirty="0">
                <a:ln>
                  <a:noFill/>
                </a:ln>
                <a:solidFill>
                  <a:srgbClr val="FF0000"/>
                </a:solidFill>
                <a:effectLst/>
                <a:uLnTx/>
                <a:uFillTx/>
                <a:latin typeface="Amasis MT Pro Black" panose="02040A04050005020304" pitchFamily="18" charset="0"/>
              </a:rPr>
              <a:t>Constituent Assembly </a:t>
            </a:r>
            <a:endParaRPr lang="en-IN" sz="3200"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1062513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Placeholder 2">
            <a:extLst>
              <a:ext uri="{FF2B5EF4-FFF2-40B4-BE49-F238E27FC236}">
                <a16:creationId xmlns:a16="http://schemas.microsoft.com/office/drawing/2014/main" id="{3366CC8B-928D-52AD-770D-3CFB35907EEF}"/>
              </a:ext>
            </a:extLst>
          </p:cNvPr>
          <p:cNvSpPr>
            <a:spLocks noGrp="1"/>
          </p:cNvSpPr>
          <p:nvPr>
            <p:ph type="body" idx="1"/>
          </p:nvPr>
        </p:nvSpPr>
        <p:spPr/>
        <p:txBody>
          <a:bodyPr/>
          <a:lstStyle/>
          <a:p>
            <a:pPr marL="0" indent="0" eaLnBrk="1" hangingPunct="1">
              <a:spcBef>
                <a:spcPct val="0"/>
              </a:spcBef>
              <a:buFontTx/>
              <a:buNone/>
            </a:pPr>
            <a:endParaRPr lang="en-US" altLang="en-US">
              <a:latin typeface="Calibri" panose="020F0502020204030204" pitchFamily="34" charset="0"/>
              <a:cs typeface="Calibri" panose="020F0502020204030204" pitchFamily="34" charset="0"/>
            </a:endParaRPr>
          </a:p>
        </p:txBody>
      </p:sp>
      <p:pic>
        <p:nvPicPr>
          <p:cNvPr id="12291" name="Picture 3" descr="download (1).jpg">
            <a:extLst>
              <a:ext uri="{FF2B5EF4-FFF2-40B4-BE49-F238E27FC236}">
                <a16:creationId xmlns:a16="http://schemas.microsoft.com/office/drawing/2014/main" id="{C52C99A9-8AC1-FC12-2F09-7F98AE71FF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763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8">
            <a:extLst>
              <a:ext uri="{FF2B5EF4-FFF2-40B4-BE49-F238E27FC236}">
                <a16:creationId xmlns:a16="http://schemas.microsoft.com/office/drawing/2014/main" id="{0C76B4C0-DAC4-9D4C-FF3A-580DB82D2CAF}"/>
              </a:ext>
            </a:extLst>
          </p:cNvPr>
          <p:cNvSpPr/>
          <p:nvPr/>
        </p:nvSpPr>
        <p:spPr>
          <a:xfrm>
            <a:off x="0" y="5486400"/>
            <a:ext cx="9144000" cy="1371600"/>
          </a:xfrm>
          <a:prstGeom prst="rect">
            <a:avLst/>
          </a:prstGeom>
          <a:blipFill>
            <a:blip r:embed="rId3" cstate="print"/>
            <a:stretch>
              <a:fillRect/>
            </a:stretch>
          </a:blipFill>
        </p:spPr>
        <p:txBody>
          <a:bodyPr lIns="0" tIns="0" rIns="0" bIns="0"/>
          <a:lstStyle/>
          <a:p>
            <a:pPr algn="ctr" fontAlgn="auto">
              <a:spcBef>
                <a:spcPts val="0"/>
              </a:spcBef>
              <a:spcAft>
                <a:spcPts val="0"/>
              </a:spcAft>
              <a:defRPr/>
            </a:pPr>
            <a:r>
              <a:rPr lang="en-US" sz="4400" b="1" dirty="0">
                <a:solidFill>
                  <a:srgbClr val="FF0066"/>
                </a:solidFill>
                <a:latin typeface="+mn-lt"/>
                <a:cs typeface="Calibri"/>
              </a:rPr>
              <a:t>The </a:t>
            </a:r>
            <a:r>
              <a:rPr lang="en-US" sz="4400" b="1" spc="-5" dirty="0">
                <a:solidFill>
                  <a:srgbClr val="FF0066"/>
                </a:solidFill>
                <a:latin typeface="+mn-lt"/>
                <a:cs typeface="Calibri"/>
              </a:rPr>
              <a:t>Chief </a:t>
            </a:r>
            <a:r>
              <a:rPr lang="en-US" sz="4400" b="1" spc="-10" dirty="0">
                <a:solidFill>
                  <a:srgbClr val="FF0066"/>
                </a:solidFill>
                <a:latin typeface="+mn-lt"/>
                <a:cs typeface="Calibri"/>
              </a:rPr>
              <a:t>architect</a:t>
            </a:r>
            <a:r>
              <a:rPr lang="en-US" sz="4400" b="1" spc="-110" dirty="0">
                <a:solidFill>
                  <a:srgbClr val="FF0066"/>
                </a:solidFill>
                <a:latin typeface="+mn-lt"/>
                <a:cs typeface="Calibri"/>
              </a:rPr>
              <a:t> </a:t>
            </a:r>
            <a:r>
              <a:rPr lang="en-US" sz="4400" b="1" dirty="0">
                <a:solidFill>
                  <a:srgbClr val="FF0066"/>
                </a:solidFill>
                <a:latin typeface="+mn-lt"/>
                <a:cs typeface="Calibri"/>
              </a:rPr>
              <a:t>of  Indian</a:t>
            </a:r>
            <a:r>
              <a:rPr lang="en-US" sz="4400" b="1" spc="-25" dirty="0">
                <a:solidFill>
                  <a:srgbClr val="FF0066"/>
                </a:solidFill>
                <a:latin typeface="+mn-lt"/>
                <a:cs typeface="Calibri"/>
              </a:rPr>
              <a:t> </a:t>
            </a:r>
            <a:r>
              <a:rPr lang="en-US" sz="4400" b="1" spc="-5" dirty="0">
                <a:solidFill>
                  <a:srgbClr val="FF0066"/>
                </a:solidFill>
                <a:latin typeface="+mn-lt"/>
                <a:cs typeface="Calibri"/>
              </a:rPr>
              <a:t>Constitution</a:t>
            </a:r>
            <a:endParaRPr sz="4400">
              <a:solidFill>
                <a:srgbClr val="FF0066"/>
              </a:solidFill>
              <a:latin typeface="+mn-lt"/>
              <a:cs typeface="+mn-cs"/>
            </a:endParaRPr>
          </a:p>
        </p:txBody>
      </p:sp>
      <p:sp>
        <p:nvSpPr>
          <p:cNvPr id="7" name="TextBox 6">
            <a:extLst>
              <a:ext uri="{FF2B5EF4-FFF2-40B4-BE49-F238E27FC236}">
                <a16:creationId xmlns:a16="http://schemas.microsoft.com/office/drawing/2014/main" id="{A9AA8279-2F12-458F-8321-1D4B664DE1D3}"/>
              </a:ext>
            </a:extLst>
          </p:cNvPr>
          <p:cNvSpPr txBox="1"/>
          <p:nvPr/>
        </p:nvSpPr>
        <p:spPr>
          <a:xfrm>
            <a:off x="533400" y="457200"/>
            <a:ext cx="8382000" cy="1016000"/>
          </a:xfrm>
          <a:prstGeom prst="rect">
            <a:avLst/>
          </a:prstGeom>
          <a:noFill/>
        </p:spPr>
        <p:txBody>
          <a:bodyPr>
            <a:spAutoFit/>
          </a:bodyPr>
          <a:lstStyle/>
          <a:p>
            <a:pPr algn="ctr" fontAlgn="auto">
              <a:spcBef>
                <a:spcPts val="0"/>
              </a:spcBef>
              <a:spcAft>
                <a:spcPts val="0"/>
              </a:spcAft>
              <a:defRPr/>
            </a:pPr>
            <a:r>
              <a:rPr lang="en-US" sz="6000" b="1" dirty="0">
                <a:solidFill>
                  <a:srgbClr val="FF0000"/>
                </a:solidFill>
                <a:effectLst>
                  <a:outerShdw blurRad="38100" dist="38100" dir="2700000" algn="tl">
                    <a:srgbClr val="000000">
                      <a:alpha val="43137"/>
                    </a:srgbClr>
                  </a:outerShdw>
                </a:effectLst>
                <a:latin typeface="+mn-lt"/>
                <a:cs typeface="Calibri"/>
              </a:rPr>
              <a:t>BR. </a:t>
            </a:r>
            <a:r>
              <a:rPr lang="en-US" sz="6000" b="1" spc="-5" dirty="0" err="1">
                <a:solidFill>
                  <a:srgbClr val="FF0000"/>
                </a:solidFill>
                <a:effectLst>
                  <a:outerShdw blurRad="38100" dist="38100" dir="2700000" algn="tl">
                    <a:srgbClr val="000000">
                      <a:alpha val="43137"/>
                    </a:srgbClr>
                  </a:outerShdw>
                </a:effectLst>
                <a:latin typeface="+mn-lt"/>
                <a:cs typeface="Calibri"/>
              </a:rPr>
              <a:t>Ambedkar</a:t>
            </a:r>
            <a:r>
              <a:rPr lang="en-US" sz="6000" b="1" spc="-5" dirty="0">
                <a:solidFill>
                  <a:srgbClr val="FF0000"/>
                </a:solidFill>
                <a:effectLst>
                  <a:outerShdw blurRad="38100" dist="38100" dir="2700000" algn="tl">
                    <a:srgbClr val="000000">
                      <a:alpha val="43137"/>
                    </a:srgbClr>
                  </a:outerShdw>
                </a:effectLst>
                <a:latin typeface="+mn-lt"/>
                <a:cs typeface="Calibri"/>
              </a:rPr>
              <a:t> </a:t>
            </a:r>
            <a:endParaRPr lang="en-US" sz="6000" dirty="0">
              <a:solidFill>
                <a:srgbClr val="FF0000"/>
              </a:solidFill>
              <a:effectLst>
                <a:outerShdw blurRad="38100" dist="38100" dir="2700000" algn="tl">
                  <a:srgbClr val="000000">
                    <a:alpha val="43137"/>
                  </a:srgbClr>
                </a:outerShdw>
              </a:effectLst>
              <a:latin typeface="+mn-lt"/>
              <a:cs typeface="+mn-cs"/>
            </a:endParaRPr>
          </a:p>
        </p:txBody>
      </p:sp>
    </p:spTree>
    <p:extLst>
      <p:ext uri="{BB962C8B-B14F-4D97-AF65-F5344CB8AC3E}">
        <p14:creationId xmlns:p14="http://schemas.microsoft.com/office/powerpoint/2010/main" val="3888950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2DBA1-83E6-8871-6710-E3EE7718E57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361249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object 2">
            <a:extLst>
              <a:ext uri="{FF2B5EF4-FFF2-40B4-BE49-F238E27FC236}">
                <a16:creationId xmlns:a16="http://schemas.microsoft.com/office/drawing/2014/main" id="{859F407A-F343-12C1-AB07-CA92900F96C8}"/>
              </a:ext>
            </a:extLst>
          </p:cNvPr>
          <p:cNvSpPr>
            <a:spLocks noGrp="1"/>
          </p:cNvSpPr>
          <p:nvPr>
            <p:ph type="title"/>
          </p:nvPr>
        </p:nvSpPr>
        <p:spPr>
          <a:xfrm>
            <a:off x="0" y="0"/>
            <a:ext cx="7663992" cy="1244600"/>
          </a:xfrm>
        </p:spPr>
        <p:txBody>
          <a:bodyPr tIns="12065">
            <a:normAutofit fontScale="90000"/>
          </a:bodyPr>
          <a:lstStyle/>
          <a:p>
            <a:pPr marL="989013" indent="-976313" eaLnBrk="1" hangingPunct="1">
              <a:spcBef>
                <a:spcPts val="100"/>
              </a:spcBef>
              <a:tabLst>
                <a:tab pos="2801938" algn="l"/>
                <a:tab pos="3606800" algn="l"/>
              </a:tabLst>
            </a:pPr>
            <a:r>
              <a:rPr lang="en-US" altLang="en-US" dirty="0">
                <a:solidFill>
                  <a:srgbClr val="C00000"/>
                </a:solidFill>
                <a:latin typeface="Calibri" panose="020F0502020204030204" pitchFamily="34" charset="0"/>
                <a:cs typeface="Calibri" panose="020F0502020204030204" pitchFamily="34" charset="0"/>
              </a:rPr>
              <a:t>ARCHITECTS	OF	THE INDIAN  CONSTITUTION</a:t>
            </a:r>
          </a:p>
        </p:txBody>
      </p:sp>
      <p:sp>
        <p:nvSpPr>
          <p:cNvPr id="13315" name="object 4">
            <a:extLst>
              <a:ext uri="{FF2B5EF4-FFF2-40B4-BE49-F238E27FC236}">
                <a16:creationId xmlns:a16="http://schemas.microsoft.com/office/drawing/2014/main" id="{CC914E98-2652-7983-6738-214785D11807}"/>
              </a:ext>
            </a:extLst>
          </p:cNvPr>
          <p:cNvSpPr>
            <a:spLocks noChangeArrowheads="1"/>
          </p:cNvSpPr>
          <p:nvPr/>
        </p:nvSpPr>
        <p:spPr bwMode="auto">
          <a:xfrm>
            <a:off x="341313" y="1447800"/>
            <a:ext cx="7812087" cy="4114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3316" name="object 5">
            <a:extLst>
              <a:ext uri="{FF2B5EF4-FFF2-40B4-BE49-F238E27FC236}">
                <a16:creationId xmlns:a16="http://schemas.microsoft.com/office/drawing/2014/main" id="{4DE8FCDF-EF25-CEE4-D784-13DA25F81547}"/>
              </a:ext>
            </a:extLst>
          </p:cNvPr>
          <p:cNvSpPr>
            <a:spLocks noChangeArrowheads="1"/>
          </p:cNvSpPr>
          <p:nvPr/>
        </p:nvSpPr>
        <p:spPr bwMode="auto">
          <a:xfrm>
            <a:off x="290513" y="6704013"/>
            <a:ext cx="4264025" cy="1539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3317" name="object 6">
            <a:extLst>
              <a:ext uri="{FF2B5EF4-FFF2-40B4-BE49-F238E27FC236}">
                <a16:creationId xmlns:a16="http://schemas.microsoft.com/office/drawing/2014/main" id="{89F304A6-FEEA-0C4E-34D4-7E216E055C54}"/>
              </a:ext>
            </a:extLst>
          </p:cNvPr>
          <p:cNvSpPr>
            <a:spLocks noChangeArrowheads="1"/>
          </p:cNvSpPr>
          <p:nvPr/>
        </p:nvSpPr>
        <p:spPr bwMode="auto">
          <a:xfrm>
            <a:off x="247650" y="5589588"/>
            <a:ext cx="8058150" cy="11826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7" name="object 7">
            <a:extLst>
              <a:ext uri="{FF2B5EF4-FFF2-40B4-BE49-F238E27FC236}">
                <a16:creationId xmlns:a16="http://schemas.microsoft.com/office/drawing/2014/main" id="{4C2AF4CD-FC3B-58F4-BCF9-06B4FEC4801B}"/>
              </a:ext>
            </a:extLst>
          </p:cNvPr>
          <p:cNvSpPr txBox="1"/>
          <p:nvPr/>
        </p:nvSpPr>
        <p:spPr>
          <a:xfrm>
            <a:off x="455613" y="5791200"/>
            <a:ext cx="7697787" cy="566738"/>
          </a:xfrm>
          <a:prstGeom prst="rect">
            <a:avLst/>
          </a:prstGeom>
        </p:spPr>
        <p:txBody>
          <a:bodyPr lIns="0" tIns="12700" rIns="0" bIns="0">
            <a:spAutoFit/>
          </a:bodyPr>
          <a:lstStyle/>
          <a:p>
            <a:pPr marL="12700" algn="ctr" fontAlgn="auto">
              <a:spcBef>
                <a:spcPts val="100"/>
              </a:spcBef>
              <a:spcAft>
                <a:spcPts val="0"/>
              </a:spcAft>
              <a:defRPr/>
            </a:pPr>
            <a:r>
              <a:rPr sz="3600" b="1" dirty="0">
                <a:latin typeface="Calibri"/>
                <a:cs typeface="Calibri"/>
              </a:rPr>
              <a:t>Pt. Nehru signing on the</a:t>
            </a:r>
            <a:r>
              <a:rPr sz="3600" b="1" spc="-75" dirty="0">
                <a:latin typeface="Calibri"/>
                <a:cs typeface="Calibri"/>
              </a:rPr>
              <a:t> </a:t>
            </a:r>
            <a:r>
              <a:rPr sz="3600" b="1" spc="-5" dirty="0">
                <a:latin typeface="Calibri"/>
                <a:cs typeface="Calibri"/>
              </a:rPr>
              <a:t>Constitution</a:t>
            </a:r>
            <a:endParaRPr sz="3600">
              <a:latin typeface="Calibri"/>
              <a:cs typeface="Calibri"/>
            </a:endParaRPr>
          </a:p>
        </p:txBody>
      </p:sp>
      <p:sp>
        <p:nvSpPr>
          <p:cNvPr id="13319" name="object 10">
            <a:extLst>
              <a:ext uri="{FF2B5EF4-FFF2-40B4-BE49-F238E27FC236}">
                <a16:creationId xmlns:a16="http://schemas.microsoft.com/office/drawing/2014/main" id="{961E8016-69C4-1FF2-5F49-84C654E87B1E}"/>
              </a:ext>
            </a:extLst>
          </p:cNvPr>
          <p:cNvSpPr>
            <a:spLocks noChangeArrowheads="1"/>
          </p:cNvSpPr>
          <p:nvPr/>
        </p:nvSpPr>
        <p:spPr bwMode="auto">
          <a:xfrm>
            <a:off x="7380288" y="0"/>
            <a:ext cx="1763712" cy="9445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Tree>
    <p:extLst>
      <p:ext uri="{BB962C8B-B14F-4D97-AF65-F5344CB8AC3E}">
        <p14:creationId xmlns:p14="http://schemas.microsoft.com/office/powerpoint/2010/main" val="270512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1031FA-E38A-D035-ACCB-C38BF57F97B3}"/>
              </a:ext>
            </a:extLst>
          </p:cNvPr>
          <p:cNvSpPr txBox="1"/>
          <p:nvPr/>
        </p:nvSpPr>
        <p:spPr>
          <a:xfrm>
            <a:off x="0" y="-28854"/>
            <a:ext cx="9144000" cy="7232749"/>
          </a:xfrm>
          <a:prstGeom prst="rect">
            <a:avLst/>
          </a:prstGeom>
          <a:noFill/>
        </p:spPr>
        <p:txBody>
          <a:bodyPr wrap="square">
            <a:spAutoFit/>
          </a:bodyPr>
          <a:lstStyle/>
          <a:p>
            <a:pPr algn="ctr"/>
            <a:r>
              <a:rPr lang="en-US" b="1" i="0" dirty="0">
                <a:solidFill>
                  <a:srgbClr val="FF0000"/>
                </a:solidFill>
                <a:effectLst/>
                <a:latin typeface="Amasis MT Pro Black" panose="02040A04050005020304" pitchFamily="18" charset="0"/>
              </a:rPr>
              <a:t>Introduction</a:t>
            </a:r>
            <a:endParaRPr lang="en-US" b="0" i="0" dirty="0">
              <a:solidFill>
                <a:srgbClr val="6C8391"/>
              </a:solidFill>
              <a:effectLst/>
              <a:latin typeface="Amasis MT Pro Black" panose="02040A04050005020304" pitchFamily="18" charset="0"/>
            </a:endParaRPr>
          </a:p>
          <a:p>
            <a:pPr algn="just"/>
            <a:r>
              <a:rPr lang="en-US" sz="2400" b="0" i="0" dirty="0">
                <a:solidFill>
                  <a:srgbClr val="424242"/>
                </a:solidFill>
                <a:effectLst/>
                <a:latin typeface="nunito" pitchFamily="2" charset="0"/>
              </a:rPr>
              <a:t>Every year on </a:t>
            </a:r>
            <a:r>
              <a:rPr lang="en-US" sz="2400" b="1" i="0" dirty="0">
                <a:solidFill>
                  <a:srgbClr val="424242"/>
                </a:solidFill>
                <a:effectLst/>
                <a:latin typeface="nunito" pitchFamily="2" charset="0"/>
              </a:rPr>
              <a:t>26</a:t>
            </a:r>
            <a:r>
              <a:rPr lang="en-US" sz="2400" b="1" i="0" baseline="30000" dirty="0">
                <a:solidFill>
                  <a:srgbClr val="424242"/>
                </a:solidFill>
                <a:effectLst/>
                <a:latin typeface="nunito" pitchFamily="2" charset="0"/>
              </a:rPr>
              <a:t>th</a:t>
            </a:r>
            <a:r>
              <a:rPr lang="en-US" sz="2400" b="1" i="0" dirty="0">
                <a:solidFill>
                  <a:srgbClr val="424242"/>
                </a:solidFill>
                <a:effectLst/>
                <a:latin typeface="nunito" pitchFamily="2" charset="0"/>
              </a:rPr>
              <a:t> November</a:t>
            </a:r>
            <a:r>
              <a:rPr lang="en-US" sz="2400" b="0" i="0" dirty="0">
                <a:solidFill>
                  <a:srgbClr val="424242"/>
                </a:solidFill>
                <a:effectLst/>
                <a:latin typeface="nunito" pitchFamily="2" charset="0"/>
              </a:rPr>
              <a:t>, Constitution Day is celebrated in the country. </a:t>
            </a:r>
          </a:p>
          <a:p>
            <a:pPr algn="just"/>
            <a:r>
              <a:rPr lang="en-US" sz="2400" b="0" i="0" dirty="0">
                <a:solidFill>
                  <a:srgbClr val="424242"/>
                </a:solidFill>
                <a:effectLst/>
                <a:latin typeface="nunito" pitchFamily="2" charset="0"/>
              </a:rPr>
              <a:t>Constitution Day (or </a:t>
            </a:r>
            <a:r>
              <a:rPr lang="en-US" sz="2400" b="0" i="0" dirty="0">
                <a:solidFill>
                  <a:srgbClr val="424242"/>
                </a:solidFill>
                <a:effectLst/>
                <a:latin typeface="Amasis MT Pro Black" panose="02040A04050005020304" pitchFamily="18" charset="0"/>
              </a:rPr>
              <a:t>Samvidhan Divas</a:t>
            </a:r>
            <a:r>
              <a:rPr lang="en-US" sz="2400" b="0" i="0" dirty="0">
                <a:solidFill>
                  <a:srgbClr val="424242"/>
                </a:solidFill>
                <a:effectLst/>
                <a:latin typeface="nunito" pitchFamily="2" charset="0"/>
              </a:rPr>
              <a:t>), </a:t>
            </a:r>
            <a:r>
              <a:rPr lang="en-US" sz="2400" b="1" i="0" dirty="0">
                <a:solidFill>
                  <a:srgbClr val="424242"/>
                </a:solidFill>
                <a:effectLst/>
                <a:latin typeface="nunito" pitchFamily="2" charset="0"/>
              </a:rPr>
              <a:t>also known as National Law Day</a:t>
            </a:r>
            <a:r>
              <a:rPr lang="en-US" sz="2400" b="0" i="0" dirty="0">
                <a:solidFill>
                  <a:srgbClr val="424242"/>
                </a:solidFill>
                <a:effectLst/>
                <a:latin typeface="nunito" pitchFamily="2" charset="0"/>
              </a:rPr>
              <a:t>, is celebrated to commemorate the adoption of the Constitution of India. </a:t>
            </a:r>
          </a:p>
          <a:p>
            <a:pPr algn="just"/>
            <a:r>
              <a:rPr lang="en-US" sz="2400" b="0" i="0" dirty="0">
                <a:solidFill>
                  <a:srgbClr val="424242"/>
                </a:solidFill>
                <a:effectLst/>
                <a:latin typeface="nunito" pitchFamily="2" charset="0"/>
              </a:rPr>
              <a:t>On </a:t>
            </a:r>
            <a:r>
              <a:rPr lang="en-US" sz="2400" b="1" i="0" dirty="0">
                <a:solidFill>
                  <a:srgbClr val="424242"/>
                </a:solidFill>
                <a:effectLst/>
                <a:latin typeface="nunito" pitchFamily="2" charset="0"/>
              </a:rPr>
              <a:t>26 November 1949</a:t>
            </a:r>
            <a:r>
              <a:rPr lang="en-US" sz="2400" b="0" i="0" dirty="0">
                <a:solidFill>
                  <a:srgbClr val="424242"/>
                </a:solidFill>
                <a:effectLst/>
                <a:latin typeface="nunito" pitchFamily="2" charset="0"/>
              </a:rPr>
              <a:t>, the Constituent Assembly of India adopted the Constitution of India, and it came into effect on </a:t>
            </a:r>
            <a:r>
              <a:rPr lang="en-US" sz="2400" b="1" i="0" dirty="0">
                <a:solidFill>
                  <a:srgbClr val="424242"/>
                </a:solidFill>
                <a:effectLst/>
                <a:latin typeface="nunito" pitchFamily="2" charset="0"/>
              </a:rPr>
              <a:t>26 January 1950.</a:t>
            </a:r>
            <a:endParaRPr lang="en-US" sz="2400" b="0" i="0" dirty="0">
              <a:solidFill>
                <a:srgbClr val="424242"/>
              </a:solidFill>
              <a:effectLst/>
              <a:latin typeface="nunito" pitchFamily="2" charset="0"/>
            </a:endParaRPr>
          </a:p>
          <a:p>
            <a:pPr algn="just"/>
            <a:r>
              <a:rPr lang="en-US" sz="2400" b="0" i="0" dirty="0">
                <a:solidFill>
                  <a:srgbClr val="424242"/>
                </a:solidFill>
                <a:effectLst/>
                <a:latin typeface="nunito" pitchFamily="2" charset="0"/>
              </a:rPr>
              <a:t>The Government of India declared  26 November as Constitution Day </a:t>
            </a:r>
            <a:r>
              <a:rPr lang="en-US" sz="2400" b="1" i="0" dirty="0">
                <a:solidFill>
                  <a:srgbClr val="424242"/>
                </a:solidFill>
                <a:effectLst/>
                <a:latin typeface="nunito" pitchFamily="2" charset="0"/>
              </a:rPr>
              <a:t>on 19 November 2015</a:t>
            </a:r>
            <a:r>
              <a:rPr lang="en-US" sz="2400" b="0" i="0" dirty="0">
                <a:solidFill>
                  <a:srgbClr val="424242"/>
                </a:solidFill>
                <a:effectLst/>
                <a:latin typeface="nunito" pitchFamily="2" charset="0"/>
              </a:rPr>
              <a:t> by a gazette notification.</a:t>
            </a:r>
          </a:p>
          <a:p>
            <a:pPr algn="just"/>
            <a:r>
              <a:rPr lang="en-US" sz="2400" b="0" i="0" dirty="0">
                <a:solidFill>
                  <a:srgbClr val="424242"/>
                </a:solidFill>
                <a:effectLst/>
                <a:latin typeface="nunito" pitchFamily="2" charset="0"/>
              </a:rPr>
              <a:t>The year 2015 was </a:t>
            </a:r>
            <a:r>
              <a:rPr lang="en-US" sz="2400" b="1" i="0" dirty="0">
                <a:solidFill>
                  <a:srgbClr val="424242"/>
                </a:solidFill>
                <a:effectLst/>
                <a:latin typeface="nunito" pitchFamily="2" charset="0"/>
              </a:rPr>
              <a:t>the 125th birth anniversary of Dr. B.R Ambedkar</a:t>
            </a:r>
            <a:r>
              <a:rPr lang="en-US" sz="2400" b="0" i="0" dirty="0">
                <a:solidFill>
                  <a:srgbClr val="424242"/>
                </a:solidFill>
                <a:effectLst/>
                <a:latin typeface="nunito" pitchFamily="2" charset="0"/>
              </a:rPr>
              <a:t>, who had chaired the drafting committee of the Constituent Assembly. </a:t>
            </a:r>
          </a:p>
          <a:p>
            <a:pPr algn="just"/>
            <a:r>
              <a:rPr lang="en-US" sz="2400" b="0" i="0" dirty="0">
                <a:solidFill>
                  <a:srgbClr val="424242"/>
                </a:solidFill>
                <a:effectLst/>
                <a:latin typeface="nunito" pitchFamily="2" charset="0"/>
              </a:rPr>
              <a:t>He played a pivotal role in the drafting of the Constitution. Previously this day was celebrated as Law Day.</a:t>
            </a:r>
          </a:p>
          <a:p>
            <a:pPr algn="just"/>
            <a:r>
              <a:rPr lang="en-US" sz="2400" b="0" i="0" dirty="0">
                <a:solidFill>
                  <a:srgbClr val="424242"/>
                </a:solidFill>
                <a:effectLst/>
                <a:latin typeface="nunito" pitchFamily="2" charset="0"/>
              </a:rPr>
              <a:t>This is a day to express gratitude to the makers of our Constitution and to reiterate our commitment to building the India of their dreams.”</a:t>
            </a:r>
          </a:p>
        </p:txBody>
      </p:sp>
    </p:spTree>
    <p:extLst>
      <p:ext uri="{BB962C8B-B14F-4D97-AF65-F5344CB8AC3E}">
        <p14:creationId xmlns:p14="http://schemas.microsoft.com/office/powerpoint/2010/main" val="905376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7F6866-BAB3-B029-4E17-1D29ED89D56D}"/>
              </a:ext>
            </a:extLst>
          </p:cNvPr>
          <p:cNvSpPr txBox="1"/>
          <p:nvPr/>
        </p:nvSpPr>
        <p:spPr>
          <a:xfrm>
            <a:off x="0" y="11083"/>
            <a:ext cx="9144000" cy="6924973"/>
          </a:xfrm>
          <a:prstGeom prst="rect">
            <a:avLst/>
          </a:prstGeom>
          <a:noFill/>
        </p:spPr>
        <p:txBody>
          <a:bodyPr wrap="square">
            <a:spAutoFit/>
          </a:bodyPr>
          <a:lstStyle/>
          <a:p>
            <a:pPr algn="just"/>
            <a:r>
              <a:rPr lang="en-US" sz="2800" b="1" i="0" dirty="0">
                <a:solidFill>
                  <a:srgbClr val="FF0000"/>
                </a:solidFill>
                <a:effectLst/>
                <a:latin typeface="merriweather" panose="00000500000000000000" pitchFamily="2" charset="0"/>
              </a:rPr>
              <a:t>Why do we need a Constitution?</a:t>
            </a:r>
            <a:endParaRPr lang="en-US" sz="2800" b="0" i="0" dirty="0">
              <a:solidFill>
                <a:srgbClr val="6C8391"/>
              </a:solidFill>
              <a:effectLst/>
              <a:latin typeface="merriweather" panose="00000500000000000000" pitchFamily="2" charset="0"/>
            </a:endParaRPr>
          </a:p>
          <a:p>
            <a:pPr algn="just"/>
            <a:r>
              <a:rPr lang="en-US" sz="2800" b="1" i="0" dirty="0">
                <a:solidFill>
                  <a:srgbClr val="424242"/>
                </a:solidFill>
                <a:effectLst/>
                <a:latin typeface="nunito" pitchFamily="2" charset="0"/>
              </a:rPr>
              <a:t>Almost</a:t>
            </a:r>
            <a:r>
              <a:rPr lang="en-US" sz="2800" b="0" i="0" dirty="0">
                <a:solidFill>
                  <a:srgbClr val="424242"/>
                </a:solidFill>
                <a:effectLst/>
                <a:latin typeface="nunito" pitchFamily="2" charset="0"/>
              </a:rPr>
              <a:t> every aspect of our lives is governed by a set of rules. Think of your games; almost everyone has their own specific regulations; your schools have certain rules that you have to follow. </a:t>
            </a:r>
          </a:p>
          <a:p>
            <a:pPr algn="just"/>
            <a:r>
              <a:rPr lang="en-US" sz="2800" b="1" i="0" dirty="0">
                <a:solidFill>
                  <a:srgbClr val="424242"/>
                </a:solidFill>
                <a:effectLst/>
                <a:latin typeface="nunito" pitchFamily="2" charset="0"/>
              </a:rPr>
              <a:t>Adults</a:t>
            </a:r>
            <a:r>
              <a:rPr lang="en-US" sz="2800" b="0" i="0" dirty="0">
                <a:solidFill>
                  <a:srgbClr val="424242"/>
                </a:solidFill>
                <a:effectLst/>
                <a:latin typeface="nunito" pitchFamily="2" charset="0"/>
              </a:rPr>
              <a:t> are not exempt from rules; workplaces have them. Some are imposed by custom and tradition. </a:t>
            </a:r>
          </a:p>
          <a:p>
            <a:pPr algn="just"/>
            <a:r>
              <a:rPr lang="en-US" sz="2800" b="1" i="0" dirty="0">
                <a:solidFill>
                  <a:srgbClr val="424242"/>
                </a:solidFill>
                <a:effectLst/>
                <a:latin typeface="nunito" pitchFamily="2" charset="0"/>
              </a:rPr>
              <a:t>Similarly, </a:t>
            </a:r>
            <a:r>
              <a:rPr lang="en-US" sz="2800" b="0" i="0" dirty="0">
                <a:solidFill>
                  <a:srgbClr val="424242"/>
                </a:solidFill>
                <a:effectLst/>
                <a:latin typeface="nunito" pitchFamily="2" charset="0"/>
              </a:rPr>
              <a:t>society also needs certain rules so that people can live together in a safe manner. </a:t>
            </a:r>
          </a:p>
          <a:p>
            <a:pPr algn="just"/>
            <a:r>
              <a:rPr lang="en-US" sz="2800" b="1" i="0" dirty="0">
                <a:solidFill>
                  <a:srgbClr val="424242"/>
                </a:solidFill>
                <a:effectLst/>
                <a:latin typeface="nunito" pitchFamily="2" charset="0"/>
              </a:rPr>
              <a:t>These</a:t>
            </a:r>
            <a:r>
              <a:rPr lang="en-US" sz="2800" b="0" i="0" dirty="0">
                <a:solidFill>
                  <a:srgbClr val="424242"/>
                </a:solidFill>
                <a:effectLst/>
                <a:latin typeface="nunito" pitchFamily="2" charset="0"/>
              </a:rPr>
              <a:t> are called Laws and are made by legislatures like our Parliament. The Constitution is the supreme law of the country and it contains laws concerning the government and its relationships with the people.</a:t>
            </a:r>
          </a:p>
          <a:p>
            <a:pPr algn="just"/>
            <a:r>
              <a:rPr lang="en-US" sz="2000" b="1" i="0" dirty="0">
                <a:solidFill>
                  <a:srgbClr val="424242"/>
                </a:solidFill>
                <a:effectLst/>
                <a:latin typeface="nunito" pitchFamily="2" charset="0"/>
              </a:rPr>
              <a:t>This quote by Patrick Henry, an American lawyer and politician, sums up the power of a Constitution best: “The Constitution is not an instrument for the government to restrain the people; it is an instrument for the people to restrain the government.”</a:t>
            </a:r>
          </a:p>
        </p:txBody>
      </p:sp>
    </p:spTree>
    <p:extLst>
      <p:ext uri="{BB962C8B-B14F-4D97-AF65-F5344CB8AC3E}">
        <p14:creationId xmlns:p14="http://schemas.microsoft.com/office/powerpoint/2010/main" val="27088051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29E0BE-732D-0466-A69C-974201EE094D}"/>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416211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056FC-9D75-AE84-DC48-6CA8B903F9CA}"/>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748030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AD412-96BE-F197-30CA-99C5B00D405D}"/>
              </a:ext>
            </a:extLst>
          </p:cNvPr>
          <p:cNvPicPr>
            <a:picLocks noChangeAspect="1"/>
          </p:cNvPicPr>
          <p:nvPr/>
        </p:nvPicPr>
        <p:blipFill rotWithShape="1">
          <a:blip r:embed="rId2"/>
          <a:srcRect b="46069"/>
          <a:stretch/>
        </p:blipFill>
        <p:spPr>
          <a:xfrm>
            <a:off x="0" y="-1"/>
            <a:ext cx="9144000" cy="6843563"/>
          </a:xfrm>
          <a:prstGeom prst="rect">
            <a:avLst/>
          </a:prstGeom>
        </p:spPr>
      </p:pic>
    </p:spTree>
    <p:extLst>
      <p:ext uri="{BB962C8B-B14F-4D97-AF65-F5344CB8AC3E}">
        <p14:creationId xmlns:p14="http://schemas.microsoft.com/office/powerpoint/2010/main" val="21155660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57E753-55A2-7969-9B38-347A37629F47}"/>
              </a:ext>
            </a:extLst>
          </p:cNvPr>
          <p:cNvPicPr>
            <a:picLocks noChangeAspect="1"/>
          </p:cNvPicPr>
          <p:nvPr/>
        </p:nvPicPr>
        <p:blipFill rotWithShape="1">
          <a:blip r:embed="rId2"/>
          <a:srcRect t="53677"/>
          <a:stretch/>
        </p:blipFill>
        <p:spPr>
          <a:xfrm>
            <a:off x="1" y="0"/>
            <a:ext cx="9144000" cy="6858000"/>
          </a:xfrm>
          <a:prstGeom prst="rect">
            <a:avLst/>
          </a:prstGeom>
        </p:spPr>
      </p:pic>
    </p:spTree>
    <p:extLst>
      <p:ext uri="{BB962C8B-B14F-4D97-AF65-F5344CB8AC3E}">
        <p14:creationId xmlns:p14="http://schemas.microsoft.com/office/powerpoint/2010/main" val="24145199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497-7C80-EFF8-D42A-2B88AD41E02E}"/>
              </a:ext>
            </a:extLst>
          </p:cNvPr>
          <p:cNvSpPr>
            <a:spLocks noGrp="1"/>
          </p:cNvSpPr>
          <p:nvPr>
            <p:ph type="title"/>
          </p:nvPr>
        </p:nvSpPr>
        <p:spPr>
          <a:xfrm>
            <a:off x="0" y="0"/>
            <a:ext cx="9144000" cy="681037"/>
          </a:xfrm>
          <a:solidFill>
            <a:srgbClr val="00B0F0"/>
          </a:solidFill>
        </p:spPr>
        <p:txBody>
          <a:bodyPr>
            <a:normAutofit fontScale="90000"/>
          </a:bodyPr>
          <a:lstStyle/>
          <a:p>
            <a:pPr algn="ctr"/>
            <a:r>
              <a:rPr lang="en-IN" sz="3600" b="1" i="0" dirty="0">
                <a:solidFill>
                  <a:schemeClr val="bg1"/>
                </a:solidFill>
                <a:effectLst/>
                <a:latin typeface="Linux Libertine"/>
              </a:rPr>
              <a:t>Background of Constituent Assembly of India</a:t>
            </a:r>
            <a:endParaRPr lang="en-IN" sz="4000" b="1" dirty="0">
              <a:solidFill>
                <a:schemeClr val="bg1"/>
              </a:solidFill>
            </a:endParaRPr>
          </a:p>
        </p:txBody>
      </p:sp>
      <p:sp>
        <p:nvSpPr>
          <p:cNvPr id="3" name="Content Placeholder 2">
            <a:extLst>
              <a:ext uri="{FF2B5EF4-FFF2-40B4-BE49-F238E27FC236}">
                <a16:creationId xmlns:a16="http://schemas.microsoft.com/office/drawing/2014/main" id="{9CC7AA5E-ACB5-5514-DD6C-2F122A9262B5}"/>
              </a:ext>
            </a:extLst>
          </p:cNvPr>
          <p:cNvSpPr>
            <a:spLocks noGrp="1"/>
          </p:cNvSpPr>
          <p:nvPr>
            <p:ph idx="1"/>
          </p:nvPr>
        </p:nvSpPr>
        <p:spPr>
          <a:xfrm>
            <a:off x="-1" y="681036"/>
            <a:ext cx="9143999" cy="6176963"/>
          </a:xfrm>
        </p:spPr>
        <p:txBody>
          <a:bodyPr>
            <a:normAutofit lnSpcReduction="10000"/>
          </a:bodyPr>
          <a:lstStyle/>
          <a:p>
            <a:pPr algn="just"/>
            <a:r>
              <a:rPr lang="en-US" sz="3200" dirty="0"/>
              <a:t>India was still under British rule when the Constituent Assembly was established, following negotiations between Indian leaders and members of the 1946 Cabinet Mission to India from the United Kingdom. </a:t>
            </a:r>
          </a:p>
          <a:p>
            <a:pPr algn="just"/>
            <a:r>
              <a:rPr lang="en-US" sz="3200" dirty="0"/>
              <a:t>Provincial assembly elections were held in early 1946. Constituent Assembly members were elected indirectly by members of the newly elected provincial assemblies, and initially included representatives for those provinces that formed part of Pakistan (some of which are now in Bangladesh). </a:t>
            </a:r>
          </a:p>
          <a:p>
            <a:pPr algn="just"/>
            <a:r>
              <a:rPr lang="en-US" sz="3200" dirty="0"/>
              <a:t>The Constituent Assembly had 389 representatives, including fifteen women. </a:t>
            </a:r>
            <a:r>
              <a:rPr lang="en-US" sz="3200" dirty="0">
                <a:latin typeface="Amasis MT Pro Black" panose="02040A04050005020304" pitchFamily="18" charset="0"/>
              </a:rPr>
              <a:t>(</a:t>
            </a:r>
            <a:r>
              <a:rPr lang="en-US" dirty="0">
                <a:latin typeface="Amasis MT Pro Black" panose="02040A04050005020304" pitchFamily="18" charset="0"/>
              </a:rPr>
              <a:t>which declined to 299 after the partition)</a:t>
            </a:r>
            <a:endParaRPr lang="en-IN" sz="3200" dirty="0">
              <a:latin typeface="Amasis MT Pro Black" panose="02040A04050005020304" pitchFamily="18" charset="0"/>
            </a:endParaRPr>
          </a:p>
        </p:txBody>
      </p:sp>
    </p:spTree>
    <p:extLst>
      <p:ext uri="{BB962C8B-B14F-4D97-AF65-F5344CB8AC3E}">
        <p14:creationId xmlns:p14="http://schemas.microsoft.com/office/powerpoint/2010/main" val="30506719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FC369C-A972-7AFF-27CF-B7E78BA52608}"/>
              </a:ext>
            </a:extLst>
          </p:cNvPr>
          <p:cNvSpPr txBox="1"/>
          <p:nvPr/>
        </p:nvSpPr>
        <p:spPr>
          <a:xfrm>
            <a:off x="0" y="-23043"/>
            <a:ext cx="9144000" cy="7048083"/>
          </a:xfrm>
          <a:prstGeom prst="rect">
            <a:avLst/>
          </a:prstGeom>
          <a:solidFill>
            <a:srgbClr val="FFC000"/>
          </a:solidFill>
        </p:spPr>
        <p:txBody>
          <a:bodyPr wrap="square">
            <a:spAutoFit/>
          </a:bodyPr>
          <a:lstStyle/>
          <a:p>
            <a:pPr algn="ctr"/>
            <a:r>
              <a:rPr lang="en-US" sz="2800" dirty="0">
                <a:latin typeface="Amasis MT Pro Black" panose="02040A04050005020304" pitchFamily="18" charset="0"/>
              </a:rPr>
              <a:t>Timeline of Formation of </a:t>
            </a:r>
            <a:br>
              <a:rPr lang="en-US" sz="2800" dirty="0">
                <a:latin typeface="Amasis MT Pro Black" panose="02040A04050005020304" pitchFamily="18" charset="0"/>
              </a:rPr>
            </a:br>
            <a:r>
              <a:rPr lang="en-US" sz="2800" dirty="0">
                <a:latin typeface="Amasis MT Pro Black" panose="02040A04050005020304" pitchFamily="18" charset="0"/>
              </a:rPr>
              <a:t>'The Constitution of India'</a:t>
            </a:r>
          </a:p>
          <a:p>
            <a:r>
              <a:rPr lang="en-US" b="1" dirty="0"/>
              <a:t>9 December 1946: </a:t>
            </a:r>
            <a:r>
              <a:rPr lang="en-US" dirty="0"/>
              <a:t>Formation of the Constituent Assembly (demanding a separate state, the Muslim League boycotted the meeting)</a:t>
            </a:r>
          </a:p>
          <a:p>
            <a:r>
              <a:rPr lang="en-US" b="1" dirty="0"/>
              <a:t>11 December 1946</a:t>
            </a:r>
            <a:r>
              <a:rPr lang="en-US" dirty="0"/>
              <a:t>: President Appointed – ⁣Rajendra Prasad, vice-chairman Harendra </a:t>
            </a:r>
            <a:r>
              <a:rPr lang="en-US" dirty="0" err="1"/>
              <a:t>Coomar</a:t>
            </a:r>
            <a:r>
              <a:rPr lang="en-US" dirty="0"/>
              <a:t> Mookerjee and constitutional legal adviser B. N. Rau (initially 389 members in total, which declined to 299 after partition. Out of 389, 292 were from government provinces, 4 from chief commissioner provinces and 93 from princely states)</a:t>
            </a:r>
          </a:p>
          <a:p>
            <a:r>
              <a:rPr lang="en-US" b="1" dirty="0"/>
              <a:t>13 December 1946: </a:t>
            </a:r>
            <a:r>
              <a:rPr lang="en-US" dirty="0"/>
              <a:t>An 'Objective Resolution' was presented by Jawaharlal Nehru, laying down the underlying principles of the constitution, which later became the Preamble of the constitution.</a:t>
            </a:r>
          </a:p>
          <a:p>
            <a:r>
              <a:rPr lang="en-US" b="1" dirty="0"/>
              <a:t>22 January 1947: </a:t>
            </a:r>
            <a:r>
              <a:rPr lang="en-US" dirty="0"/>
              <a:t>Objective resolution unanimously adopted.</a:t>
            </a:r>
          </a:p>
          <a:p>
            <a:r>
              <a:rPr lang="en-US" b="1" dirty="0"/>
              <a:t>22 July 1947</a:t>
            </a:r>
            <a:r>
              <a:rPr lang="en-US" dirty="0"/>
              <a:t>: National flag adopted.</a:t>
            </a:r>
          </a:p>
          <a:p>
            <a:r>
              <a:rPr lang="en-US" b="1" dirty="0"/>
              <a:t>15 August 1947</a:t>
            </a:r>
            <a:r>
              <a:rPr lang="en-US" dirty="0"/>
              <a:t>: Achieved independence. India split into </a:t>
            </a:r>
            <a:r>
              <a:rPr lang="te-IN" dirty="0" err="1"/>
              <a:t>the</a:t>
            </a:r>
            <a:r>
              <a:rPr lang="te-IN" dirty="0"/>
              <a:t> </a:t>
            </a:r>
            <a:r>
              <a:rPr lang="en-US" dirty="0"/>
              <a:t>Dominion of India and </a:t>
            </a:r>
            <a:r>
              <a:rPr lang="te-IN" dirty="0" err="1"/>
              <a:t>the</a:t>
            </a:r>
            <a:r>
              <a:rPr lang="te-IN" dirty="0"/>
              <a:t> </a:t>
            </a:r>
            <a:r>
              <a:rPr lang="en-US" dirty="0"/>
              <a:t>Dominion of Pakistan.</a:t>
            </a:r>
          </a:p>
          <a:p>
            <a:r>
              <a:rPr lang="en-US" b="1" dirty="0"/>
              <a:t>29 August 1947: </a:t>
            </a:r>
            <a:r>
              <a:rPr lang="en-US" dirty="0"/>
              <a:t>Drafting Committee </a:t>
            </a:r>
            <a:r>
              <a:rPr lang="te-IN" dirty="0" err="1"/>
              <a:t>was</a:t>
            </a:r>
            <a:r>
              <a:rPr lang="te-IN" dirty="0"/>
              <a:t> </a:t>
            </a:r>
            <a:r>
              <a:rPr lang="en-US" dirty="0"/>
              <a:t>appointed, with Dr. B. R. Ambedkar as the chairman. Other 6 members of the </a:t>
            </a:r>
            <a:r>
              <a:rPr lang="te-IN" dirty="0"/>
              <a:t>Committee</a:t>
            </a:r>
            <a:r>
              <a:rPr lang="en-US" dirty="0"/>
              <a:t> </a:t>
            </a:r>
          </a:p>
          <a:p>
            <a:r>
              <a:rPr lang="en-US" b="1" dirty="0"/>
              <a:t>16 July 1948</a:t>
            </a:r>
            <a:r>
              <a:rPr lang="en-US" dirty="0"/>
              <a:t>: Along with Harendra </a:t>
            </a:r>
            <a:r>
              <a:rPr lang="en-US" dirty="0" err="1"/>
              <a:t>Coomar</a:t>
            </a:r>
            <a:r>
              <a:rPr lang="en-US" dirty="0"/>
              <a:t> Mookerjee, V. T. </a:t>
            </a:r>
            <a:r>
              <a:rPr lang="en-US" dirty="0" err="1"/>
              <a:t>Krishnamachari</a:t>
            </a:r>
            <a:r>
              <a:rPr lang="en-US" dirty="0"/>
              <a:t> was also elected as the second vice-president of the Constituent Assembly.</a:t>
            </a:r>
          </a:p>
          <a:p>
            <a:r>
              <a:rPr lang="en-US" b="1" dirty="0"/>
              <a:t>26 November 1949: </a:t>
            </a:r>
            <a:r>
              <a:rPr lang="en-US" dirty="0"/>
              <a:t>'Constitution of India' passed and adopted by the assembly.</a:t>
            </a:r>
          </a:p>
          <a:p>
            <a:r>
              <a:rPr lang="en-US" b="1" dirty="0"/>
              <a:t>24 January 1950</a:t>
            </a:r>
            <a:r>
              <a:rPr lang="en-US" dirty="0"/>
              <a:t>: Last meeting of the Constituent Assembly. 'Constitution of India' (with 395 articles, 8 schedules, 22 parts) was signed and accepted by all.</a:t>
            </a:r>
          </a:p>
          <a:p>
            <a:r>
              <a:rPr lang="en-US" b="1" dirty="0"/>
              <a:t>26 January 1950: </a:t>
            </a:r>
            <a:r>
              <a:rPr lang="en-US" dirty="0"/>
              <a:t>The 'Constitution of India' came in to force after 2 years, 11 months and 18 Days, at a total expenditure of ₹6.4 million to finish.</a:t>
            </a:r>
          </a:p>
        </p:txBody>
      </p:sp>
    </p:spTree>
    <p:extLst>
      <p:ext uri="{BB962C8B-B14F-4D97-AF65-F5344CB8AC3E}">
        <p14:creationId xmlns:p14="http://schemas.microsoft.com/office/powerpoint/2010/main" val="36665253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8BB647-8639-B399-0421-4163A46AB2F4}"/>
              </a:ext>
            </a:extLst>
          </p:cNvPr>
          <p:cNvSpPr txBox="1"/>
          <p:nvPr/>
        </p:nvSpPr>
        <p:spPr>
          <a:xfrm>
            <a:off x="0" y="17148"/>
            <a:ext cx="9144000" cy="6924973"/>
          </a:xfrm>
          <a:prstGeom prst="rect">
            <a:avLst/>
          </a:prstGeom>
          <a:noFill/>
        </p:spPr>
        <p:txBody>
          <a:bodyPr wrap="square">
            <a:spAutoFit/>
          </a:bodyPr>
          <a:lstStyle/>
          <a:p>
            <a:pPr algn="ctr"/>
            <a:r>
              <a:rPr lang="en-US" sz="2400" b="1" i="0" dirty="0">
                <a:solidFill>
                  <a:srgbClr val="FF0000"/>
                </a:solidFill>
                <a:effectLst/>
                <a:latin typeface="merriweather" panose="00000500000000000000" pitchFamily="2" charset="0"/>
              </a:rPr>
              <a:t>The Preamble: What does it say, and what does it mean?</a:t>
            </a:r>
            <a:endParaRPr lang="en-US" sz="2400" b="0" i="0" dirty="0">
              <a:solidFill>
                <a:srgbClr val="6C8391"/>
              </a:solidFill>
              <a:effectLst/>
              <a:latin typeface="merriweather" panose="00000500000000000000" pitchFamily="2" charset="0"/>
            </a:endParaRPr>
          </a:p>
          <a:p>
            <a:pPr algn="just"/>
            <a:r>
              <a:rPr lang="en-US" sz="2800" b="0" i="0" dirty="0">
                <a:solidFill>
                  <a:srgbClr val="424242"/>
                </a:solidFill>
                <a:effectLst/>
                <a:latin typeface="nunito" pitchFamily="2" charset="0"/>
              </a:rPr>
              <a:t>A preamble is an introductory statement in a document that explains the document’s philosophy and objectives.</a:t>
            </a:r>
          </a:p>
          <a:p>
            <a:pPr algn="just"/>
            <a:r>
              <a:rPr lang="en-US" sz="2800" b="0" i="0" dirty="0">
                <a:solidFill>
                  <a:srgbClr val="424242"/>
                </a:solidFill>
                <a:effectLst/>
                <a:latin typeface="nunito" pitchFamily="2" charset="0"/>
              </a:rPr>
              <a:t> In a Constitution, it presents the intention of its framers, the history behind its creation, and the core values and principles of the nation. </a:t>
            </a:r>
          </a:p>
          <a:p>
            <a:pPr algn="just"/>
            <a:r>
              <a:rPr lang="en-US" sz="2800" b="0" i="0" dirty="0">
                <a:solidFill>
                  <a:srgbClr val="424242"/>
                </a:solidFill>
                <a:effectLst/>
                <a:latin typeface="nunito" pitchFamily="2" charset="0"/>
              </a:rPr>
              <a:t>The Preamble basically describes the source, nature, ideology, goals and objectives of the Constitution.</a:t>
            </a:r>
          </a:p>
          <a:p>
            <a:pPr algn="just"/>
            <a:r>
              <a:rPr lang="en-US" sz="2800" b="0" i="0" dirty="0">
                <a:solidFill>
                  <a:srgbClr val="424242"/>
                </a:solidFill>
                <a:effectLst/>
                <a:latin typeface="nunito" pitchFamily="2" charset="0"/>
              </a:rPr>
              <a:t>The ideals behind the Preamble to India’s Constitution were laid down by </a:t>
            </a:r>
            <a:r>
              <a:rPr lang="en-US" sz="2800" b="1" i="0" dirty="0">
                <a:solidFill>
                  <a:srgbClr val="424242"/>
                </a:solidFill>
                <a:effectLst/>
                <a:latin typeface="nunito" pitchFamily="2" charset="0"/>
              </a:rPr>
              <a:t>Jawaharlal Nehru’s Objectives Resolution,</a:t>
            </a:r>
            <a:r>
              <a:rPr lang="en-US" sz="2800" b="0" i="0" dirty="0">
                <a:solidFill>
                  <a:srgbClr val="424242"/>
                </a:solidFill>
                <a:effectLst/>
                <a:latin typeface="nunito" pitchFamily="2" charset="0"/>
              </a:rPr>
              <a:t> adopted by the Constituent Assembly on </a:t>
            </a:r>
            <a:r>
              <a:rPr lang="en-US" sz="2800" b="1" i="0" dirty="0">
                <a:solidFill>
                  <a:srgbClr val="424242"/>
                </a:solidFill>
                <a:effectLst/>
                <a:latin typeface="nunito" pitchFamily="2" charset="0"/>
              </a:rPr>
              <a:t>January 22, 1947.</a:t>
            </a:r>
            <a:endParaRPr lang="en-US" sz="2800" b="0" i="0" dirty="0">
              <a:solidFill>
                <a:srgbClr val="424242"/>
              </a:solidFill>
              <a:effectLst/>
              <a:latin typeface="nunito" pitchFamily="2" charset="0"/>
            </a:endParaRPr>
          </a:p>
          <a:p>
            <a:pPr algn="just"/>
            <a:r>
              <a:rPr lang="en-US" sz="2800" b="0" i="0" dirty="0">
                <a:solidFill>
                  <a:srgbClr val="424242"/>
                </a:solidFill>
                <a:effectLst/>
                <a:latin typeface="nunito" pitchFamily="2" charset="0"/>
              </a:rPr>
              <a:t>Although </a:t>
            </a:r>
            <a:r>
              <a:rPr lang="en-US" sz="2800" b="1" i="0" dirty="0">
                <a:solidFill>
                  <a:srgbClr val="424242"/>
                </a:solidFill>
                <a:effectLst/>
                <a:latin typeface="nunito" pitchFamily="2" charset="0"/>
              </a:rPr>
              <a:t>not enforceable in court</a:t>
            </a:r>
            <a:r>
              <a:rPr lang="en-US" sz="2800" b="0" i="0" dirty="0">
                <a:solidFill>
                  <a:srgbClr val="424242"/>
                </a:solidFill>
                <a:effectLst/>
                <a:latin typeface="nunito" pitchFamily="2" charset="0"/>
              </a:rPr>
              <a:t>, the Preamble states the objects of the Constitution, and acts as an aid during the interpretation of Articles when language is found ambiguous.</a:t>
            </a:r>
          </a:p>
        </p:txBody>
      </p:sp>
    </p:spTree>
    <p:extLst>
      <p:ext uri="{BB962C8B-B14F-4D97-AF65-F5344CB8AC3E}">
        <p14:creationId xmlns:p14="http://schemas.microsoft.com/office/powerpoint/2010/main" val="98679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C52E80-24FB-5BAD-2F79-3E5C40A5EF6F}"/>
              </a:ext>
            </a:extLst>
          </p:cNvPr>
          <p:cNvPicPr>
            <a:picLocks noChangeAspect="1"/>
          </p:cNvPicPr>
          <p:nvPr/>
        </p:nvPicPr>
        <p:blipFill>
          <a:blip r:embed="rId2"/>
          <a:stretch>
            <a:fillRect/>
          </a:stretch>
        </p:blipFill>
        <p:spPr>
          <a:xfrm>
            <a:off x="0" y="0"/>
            <a:ext cx="9144000" cy="6858000"/>
          </a:xfrm>
          <a:prstGeom prst="rect">
            <a:avLst/>
          </a:prstGeom>
        </p:spPr>
      </p:pic>
      <p:pic>
        <p:nvPicPr>
          <p:cNvPr id="2" name="Picture 1">
            <a:extLst>
              <a:ext uri="{FF2B5EF4-FFF2-40B4-BE49-F238E27FC236}">
                <a16:creationId xmlns:a16="http://schemas.microsoft.com/office/drawing/2014/main" id="{0A011D69-DD4A-9B3E-6789-B53D7F624C60}"/>
              </a:ext>
            </a:extLst>
          </p:cNvPr>
          <p:cNvPicPr>
            <a:picLocks noChangeAspect="1"/>
          </p:cNvPicPr>
          <p:nvPr/>
        </p:nvPicPr>
        <p:blipFill rotWithShape="1">
          <a:blip r:embed="rId3"/>
          <a:srcRect t="30921"/>
          <a:stretch/>
        </p:blipFill>
        <p:spPr>
          <a:xfrm>
            <a:off x="0" y="3808428"/>
            <a:ext cx="9144000" cy="3049571"/>
          </a:xfrm>
          <a:prstGeom prst="rect">
            <a:avLst/>
          </a:prstGeom>
        </p:spPr>
      </p:pic>
    </p:spTree>
    <p:extLst>
      <p:ext uri="{BB962C8B-B14F-4D97-AF65-F5344CB8AC3E}">
        <p14:creationId xmlns:p14="http://schemas.microsoft.com/office/powerpoint/2010/main" val="3867539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A1F6C-8FAB-E50C-6395-8FC1277AE43E}"/>
              </a:ext>
            </a:extLst>
          </p:cNvPr>
          <p:cNvPicPr>
            <a:picLocks noChangeAspect="1"/>
          </p:cNvPicPr>
          <p:nvPr/>
        </p:nvPicPr>
        <p:blipFill>
          <a:blip r:embed="rId2"/>
          <a:stretch>
            <a:fillRect/>
          </a:stretch>
        </p:blipFill>
        <p:spPr>
          <a:xfrm>
            <a:off x="0" y="18397"/>
            <a:ext cx="9144000" cy="6821206"/>
          </a:xfrm>
          <a:prstGeom prst="rect">
            <a:avLst/>
          </a:prstGeom>
        </p:spPr>
      </p:pic>
    </p:spTree>
    <p:extLst>
      <p:ext uri="{BB962C8B-B14F-4D97-AF65-F5344CB8AC3E}">
        <p14:creationId xmlns:p14="http://schemas.microsoft.com/office/powerpoint/2010/main" val="3694683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39A7EE-DB38-A698-0181-3C393F1252C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55885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19AEBF-092E-35D2-18F6-C53A091A401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8422463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F6329-7EAF-E2DF-7584-E3774F548777}"/>
              </a:ext>
            </a:extLst>
          </p:cNvPr>
          <p:cNvSpPr>
            <a:spLocks noGrp="1"/>
          </p:cNvSpPr>
          <p:nvPr>
            <p:ph type="title"/>
          </p:nvPr>
        </p:nvSpPr>
        <p:spPr>
          <a:xfrm>
            <a:off x="0" y="0"/>
            <a:ext cx="9144000" cy="798653"/>
          </a:xfrm>
        </p:spPr>
        <p:txBody>
          <a:bodyPr/>
          <a:lstStyle/>
          <a:p>
            <a:r>
              <a:rPr lang="en-US" b="0" i="0" dirty="0">
                <a:solidFill>
                  <a:srgbClr val="222222"/>
                </a:solidFill>
                <a:effectLst/>
                <a:latin typeface="Verdana" panose="020B0604030504040204" pitchFamily="34" charset="0"/>
              </a:rPr>
              <a:t>In the words of B.R. Ambedkar,</a:t>
            </a:r>
            <a:endParaRPr lang="en-IN" dirty="0"/>
          </a:p>
        </p:txBody>
      </p:sp>
      <p:sp>
        <p:nvSpPr>
          <p:cNvPr id="3" name="Content Placeholder 2">
            <a:extLst>
              <a:ext uri="{FF2B5EF4-FFF2-40B4-BE49-F238E27FC236}">
                <a16:creationId xmlns:a16="http://schemas.microsoft.com/office/drawing/2014/main" id="{17F5FEAE-79D7-65D9-23B3-5176721D547A}"/>
              </a:ext>
            </a:extLst>
          </p:cNvPr>
          <p:cNvSpPr>
            <a:spLocks noGrp="1"/>
          </p:cNvSpPr>
          <p:nvPr>
            <p:ph idx="1"/>
          </p:nvPr>
        </p:nvSpPr>
        <p:spPr>
          <a:xfrm>
            <a:off x="0" y="798652"/>
            <a:ext cx="9144000" cy="6059347"/>
          </a:xfrm>
        </p:spPr>
        <p:txBody>
          <a:bodyPr>
            <a:normAutofit/>
          </a:bodyPr>
          <a:lstStyle/>
          <a:p>
            <a:r>
              <a:rPr lang="en-US" sz="3200" b="0" i="0" dirty="0">
                <a:solidFill>
                  <a:srgbClr val="222222"/>
                </a:solidFill>
                <a:effectLst/>
              </a:rPr>
              <a:t>“</a:t>
            </a:r>
            <a:r>
              <a:rPr lang="en-US" sz="3200" b="0" i="1" dirty="0">
                <a:solidFill>
                  <a:srgbClr val="222222"/>
                </a:solidFill>
                <a:effectLst/>
              </a:rPr>
              <a:t>Constitution is not a mere lawyer’s document, it is a vehicle of Life, and its spirit is always the spirit of Age.” </a:t>
            </a:r>
          </a:p>
          <a:p>
            <a:r>
              <a:rPr lang="en-US" b="0" i="0" dirty="0">
                <a:solidFill>
                  <a:srgbClr val="222222"/>
                </a:solidFill>
                <a:effectLst/>
              </a:rPr>
              <a:t>In every country, the interests of the citizens must always be given their due weight and must be protected from the arbitrary actions of those in power.</a:t>
            </a:r>
          </a:p>
          <a:p>
            <a:r>
              <a:rPr lang="en-US" b="0" i="0" dirty="0">
                <a:solidFill>
                  <a:srgbClr val="222222"/>
                </a:solidFill>
                <a:effectLst/>
              </a:rPr>
              <a:t> It is crucial for a country to have its sovereignty intact to have political stability. </a:t>
            </a:r>
          </a:p>
          <a:p>
            <a:r>
              <a:rPr lang="en-US" b="0" i="0" dirty="0">
                <a:solidFill>
                  <a:srgbClr val="222222"/>
                </a:solidFill>
                <a:effectLst/>
              </a:rPr>
              <a:t>That is, the relationship between the states and the subjects and also among the subjects, and the subjects should be properly defined. </a:t>
            </a:r>
          </a:p>
          <a:p>
            <a:r>
              <a:rPr lang="en-US" b="0" i="0" dirty="0">
                <a:solidFill>
                  <a:srgbClr val="222222"/>
                </a:solidFill>
                <a:effectLst/>
              </a:rPr>
              <a:t>A constitution is essentially a tool to ensure the political stability of a state. </a:t>
            </a:r>
            <a:endParaRPr lang="en-IN" dirty="0"/>
          </a:p>
        </p:txBody>
      </p:sp>
    </p:spTree>
    <p:extLst>
      <p:ext uri="{BB962C8B-B14F-4D97-AF65-F5344CB8AC3E}">
        <p14:creationId xmlns:p14="http://schemas.microsoft.com/office/powerpoint/2010/main" val="20062044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9B5F-C252-1CA8-932A-04EE74672EC9}"/>
              </a:ext>
            </a:extLst>
          </p:cNvPr>
          <p:cNvSpPr>
            <a:spLocks noGrp="1"/>
          </p:cNvSpPr>
          <p:nvPr>
            <p:ph type="title"/>
          </p:nvPr>
        </p:nvSpPr>
        <p:spPr>
          <a:xfrm>
            <a:off x="0" y="0"/>
            <a:ext cx="9144000" cy="846667"/>
          </a:xfrm>
        </p:spPr>
        <p:txBody>
          <a:bodyPr>
            <a:normAutofit fontScale="90000"/>
          </a:bodyPr>
          <a:lstStyle/>
          <a:p>
            <a:pPr algn="ctr"/>
            <a:r>
              <a:rPr lang="en-IN" sz="6000" b="1" dirty="0">
                <a:latin typeface="Amasis MT Pro Black" panose="02040A04050005020304" pitchFamily="18" charset="0"/>
              </a:rPr>
              <a:t>Indian Constitution</a:t>
            </a:r>
          </a:p>
        </p:txBody>
      </p:sp>
      <p:sp>
        <p:nvSpPr>
          <p:cNvPr id="3" name="Content Placeholder 2">
            <a:extLst>
              <a:ext uri="{FF2B5EF4-FFF2-40B4-BE49-F238E27FC236}">
                <a16:creationId xmlns:a16="http://schemas.microsoft.com/office/drawing/2014/main" id="{7E8FE25F-2C3B-0FE4-BB79-3FDB47C576BC}"/>
              </a:ext>
            </a:extLst>
          </p:cNvPr>
          <p:cNvSpPr>
            <a:spLocks noGrp="1"/>
          </p:cNvSpPr>
          <p:nvPr>
            <p:ph idx="1"/>
          </p:nvPr>
        </p:nvSpPr>
        <p:spPr>
          <a:xfrm>
            <a:off x="0" y="843666"/>
            <a:ext cx="9144000" cy="6505401"/>
          </a:xfrm>
        </p:spPr>
        <p:txBody>
          <a:bodyPr>
            <a:normAutofit/>
          </a:bodyPr>
          <a:lstStyle/>
          <a:p>
            <a:pPr algn="just"/>
            <a:r>
              <a:rPr lang="en-US" sz="4000" b="0" i="0" dirty="0">
                <a:solidFill>
                  <a:srgbClr val="333333"/>
                </a:solidFill>
                <a:effectLst/>
                <a:latin typeface="GothamSSm"/>
              </a:rPr>
              <a:t>India’s Constitution is the supreme law of India. It defines the Government’s fundamental political values, policies, processes, powers, rights, and duties. </a:t>
            </a:r>
          </a:p>
          <a:p>
            <a:pPr algn="just"/>
            <a:r>
              <a:rPr lang="en-US" sz="4000" b="0" i="0" dirty="0">
                <a:solidFill>
                  <a:srgbClr val="333333"/>
                </a:solidFill>
                <a:effectLst/>
                <a:latin typeface="GothamSSm"/>
              </a:rPr>
              <a:t>It conveys constitutional supremacy &amp; not parliamentary supremacy because it is not established by the Parliament but by a constituent assembly and adopted by its citizens, with a declaration in its preamble</a:t>
            </a:r>
            <a:r>
              <a:rPr lang="en-US" sz="3600" b="0" i="0" dirty="0">
                <a:solidFill>
                  <a:srgbClr val="333333"/>
                </a:solidFill>
                <a:effectLst/>
                <a:latin typeface="GothamSSm"/>
              </a:rPr>
              <a:t>.</a:t>
            </a:r>
          </a:p>
          <a:p>
            <a:endParaRPr lang="en-IN" dirty="0"/>
          </a:p>
        </p:txBody>
      </p:sp>
    </p:spTree>
    <p:extLst>
      <p:ext uri="{BB962C8B-B14F-4D97-AF65-F5344CB8AC3E}">
        <p14:creationId xmlns:p14="http://schemas.microsoft.com/office/powerpoint/2010/main" val="1207912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3A1649-CC22-62BF-D93B-57DCF97BBFC1}"/>
              </a:ext>
            </a:extLst>
          </p:cNvPr>
          <p:cNvSpPr>
            <a:spLocks noGrp="1"/>
          </p:cNvSpPr>
          <p:nvPr>
            <p:ph idx="1"/>
          </p:nvPr>
        </p:nvSpPr>
        <p:spPr>
          <a:xfrm>
            <a:off x="-1" y="960699"/>
            <a:ext cx="9143999" cy="5897300"/>
          </a:xfrm>
        </p:spPr>
        <p:txBody>
          <a:bodyPr>
            <a:normAutofit lnSpcReduction="10000"/>
          </a:bodyPr>
          <a:lstStyle/>
          <a:p>
            <a:r>
              <a:rPr lang="en-US" sz="3600" b="0" i="0" dirty="0">
                <a:solidFill>
                  <a:srgbClr val="333333"/>
                </a:solidFill>
                <a:effectLst/>
                <a:latin typeface="GothamSSm"/>
              </a:rPr>
              <a:t>The Constitution of India is the longest Constitution in the world. </a:t>
            </a:r>
          </a:p>
          <a:p>
            <a:r>
              <a:rPr lang="en-US" sz="3600" b="0" i="0" dirty="0">
                <a:solidFill>
                  <a:srgbClr val="333333"/>
                </a:solidFill>
                <a:effectLst/>
                <a:latin typeface="GothamSSm"/>
              </a:rPr>
              <a:t>It had (395) three ninety-five articles in (22) twenty-two parts and (8) eight schedules at its beginning. </a:t>
            </a:r>
          </a:p>
          <a:p>
            <a:r>
              <a:rPr lang="en-US" sz="3600" b="0" i="0" dirty="0">
                <a:solidFill>
                  <a:srgbClr val="333333"/>
                </a:solidFill>
                <a:effectLst/>
                <a:latin typeface="GothamSSm"/>
              </a:rPr>
              <a:t>It comprises of around 145,000 words making it the world’s second-largest functioning constitution. </a:t>
            </a:r>
          </a:p>
          <a:p>
            <a:r>
              <a:rPr lang="en-US" sz="3600" b="0" i="0" dirty="0">
                <a:solidFill>
                  <a:srgbClr val="333333"/>
                </a:solidFill>
                <a:effectLst/>
                <a:latin typeface="GothamSSm"/>
              </a:rPr>
              <a:t>It currently has a preamble, (25) twenty-five parts with, (12) twelve schedules (5) five appendices, (448) four forty-eight articles&amp; (101) hundred and one amendments.</a:t>
            </a:r>
          </a:p>
          <a:p>
            <a:endParaRPr lang="en-IN" dirty="0"/>
          </a:p>
        </p:txBody>
      </p:sp>
      <p:sp>
        <p:nvSpPr>
          <p:cNvPr id="4" name="Title 1">
            <a:extLst>
              <a:ext uri="{FF2B5EF4-FFF2-40B4-BE49-F238E27FC236}">
                <a16:creationId xmlns:a16="http://schemas.microsoft.com/office/drawing/2014/main" id="{2BABBBA2-D888-83AA-A5D3-83B3687C282D}"/>
              </a:ext>
            </a:extLst>
          </p:cNvPr>
          <p:cNvSpPr>
            <a:spLocks noGrp="1"/>
          </p:cNvSpPr>
          <p:nvPr>
            <p:ph type="title"/>
          </p:nvPr>
        </p:nvSpPr>
        <p:spPr>
          <a:xfrm>
            <a:off x="0" y="1"/>
            <a:ext cx="9144000" cy="960698"/>
          </a:xfrm>
        </p:spPr>
        <p:txBody>
          <a:bodyPr>
            <a:normAutofit/>
          </a:bodyPr>
          <a:lstStyle/>
          <a:p>
            <a:pPr algn="ctr"/>
            <a:r>
              <a:rPr lang="en-IN" sz="6000" b="1" dirty="0"/>
              <a:t>About the Indian Constitution</a:t>
            </a:r>
          </a:p>
        </p:txBody>
      </p:sp>
    </p:spTree>
    <p:extLst>
      <p:ext uri="{BB962C8B-B14F-4D97-AF65-F5344CB8AC3E}">
        <p14:creationId xmlns:p14="http://schemas.microsoft.com/office/powerpoint/2010/main" val="946356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92F1-790D-A597-EDE0-A5D5E79A27FE}"/>
              </a:ext>
            </a:extLst>
          </p:cNvPr>
          <p:cNvSpPr>
            <a:spLocks noGrp="1"/>
          </p:cNvSpPr>
          <p:nvPr>
            <p:ph type="title"/>
          </p:nvPr>
        </p:nvSpPr>
        <p:spPr>
          <a:xfrm>
            <a:off x="0" y="0"/>
            <a:ext cx="9144000" cy="681037"/>
          </a:xfrm>
        </p:spPr>
        <p:txBody>
          <a:bodyPr>
            <a:normAutofit fontScale="90000"/>
          </a:bodyPr>
          <a:lstStyle/>
          <a:p>
            <a:pPr algn="ctr"/>
            <a:r>
              <a:rPr lang="en-US" b="0" i="0" dirty="0">
                <a:solidFill>
                  <a:srgbClr val="333333"/>
                </a:solidFill>
                <a:effectLst/>
                <a:latin typeface="GothamSSm"/>
              </a:rPr>
              <a:t>Why do we need a constitution?</a:t>
            </a:r>
            <a:endParaRPr lang="en-IN" dirty="0"/>
          </a:p>
        </p:txBody>
      </p:sp>
      <p:sp>
        <p:nvSpPr>
          <p:cNvPr id="3" name="Content Placeholder 2">
            <a:extLst>
              <a:ext uri="{FF2B5EF4-FFF2-40B4-BE49-F238E27FC236}">
                <a16:creationId xmlns:a16="http://schemas.microsoft.com/office/drawing/2014/main" id="{A13213CC-F586-4F56-8040-9996CF78EF0C}"/>
              </a:ext>
            </a:extLst>
          </p:cNvPr>
          <p:cNvSpPr>
            <a:spLocks noGrp="1"/>
          </p:cNvSpPr>
          <p:nvPr>
            <p:ph idx="1"/>
          </p:nvPr>
        </p:nvSpPr>
        <p:spPr>
          <a:xfrm>
            <a:off x="0" y="681036"/>
            <a:ext cx="9144000" cy="6176963"/>
          </a:xfrm>
        </p:spPr>
        <p:txBody>
          <a:bodyPr>
            <a:normAutofit fontScale="92500"/>
          </a:bodyPr>
          <a:lstStyle/>
          <a:p>
            <a:pPr algn="l"/>
            <a:r>
              <a:rPr lang="en-US" sz="3200" b="0" i="0" dirty="0">
                <a:solidFill>
                  <a:srgbClr val="333333"/>
                </a:solidFill>
                <a:effectLst/>
                <a:latin typeface="GothamSSm"/>
              </a:rPr>
              <a:t>It is important to have a Constitution for the following reasons:</a:t>
            </a:r>
          </a:p>
          <a:p>
            <a:pPr algn="l">
              <a:buFont typeface="Arial" panose="020B0604020202020204" pitchFamily="34" charset="0"/>
              <a:buChar char="•"/>
            </a:pPr>
            <a:r>
              <a:rPr lang="en-US" sz="3200" b="0" i="0" dirty="0">
                <a:solidFill>
                  <a:srgbClr val="333333"/>
                </a:solidFill>
                <a:effectLst/>
                <a:latin typeface="GothamSSm"/>
              </a:rPr>
              <a:t>It is a significant rule of the nation. The relationship of people with governments is decided by this.</a:t>
            </a:r>
          </a:p>
          <a:p>
            <a:pPr algn="l">
              <a:buFont typeface="Arial" panose="020B0604020202020204" pitchFamily="34" charset="0"/>
              <a:buChar char="•"/>
            </a:pPr>
            <a:r>
              <a:rPr lang="en-US" sz="3200" b="0" i="0" dirty="0">
                <a:solidFill>
                  <a:srgbClr val="333333"/>
                </a:solidFill>
                <a:effectLst/>
                <a:latin typeface="GothamSSm"/>
              </a:rPr>
              <a:t>It sets down standards and procedures that are necessary to live in peace for individuals belonging to various religious groups.</a:t>
            </a:r>
          </a:p>
          <a:p>
            <a:pPr algn="l">
              <a:buFont typeface="Arial" panose="020B0604020202020204" pitchFamily="34" charset="0"/>
              <a:buChar char="•"/>
            </a:pPr>
            <a:r>
              <a:rPr lang="en-US" sz="3200" b="0" i="0" dirty="0">
                <a:solidFill>
                  <a:srgbClr val="333333"/>
                </a:solidFill>
                <a:effectLst/>
                <a:latin typeface="GothamSSm"/>
              </a:rPr>
              <a:t>It sets out how the government will be chosen and who will have the authority and duty to decide things.</a:t>
            </a:r>
          </a:p>
          <a:p>
            <a:pPr algn="l">
              <a:buFont typeface="Arial" panose="020B0604020202020204" pitchFamily="34" charset="0"/>
              <a:buChar char="•"/>
            </a:pPr>
            <a:r>
              <a:rPr lang="en-US" sz="3200" b="0" i="0" dirty="0">
                <a:solidFill>
                  <a:srgbClr val="333333"/>
                </a:solidFill>
                <a:effectLst/>
                <a:latin typeface="GothamSSm"/>
              </a:rPr>
              <a:t>It defines the parameters of the government’s control and informs us about people’s rights.</a:t>
            </a:r>
          </a:p>
          <a:p>
            <a:pPr algn="l">
              <a:buFont typeface="Arial" panose="020B0604020202020204" pitchFamily="34" charset="0"/>
              <a:buChar char="•"/>
            </a:pPr>
            <a:r>
              <a:rPr lang="en-US" sz="3200" b="0" i="0" dirty="0">
                <a:solidFill>
                  <a:srgbClr val="333333"/>
                </a:solidFill>
                <a:effectLst/>
                <a:latin typeface="GothamSSm"/>
              </a:rPr>
              <a:t>It reflects the desires of individuals to create a good society.</a:t>
            </a:r>
          </a:p>
          <a:p>
            <a:endParaRPr lang="en-IN" dirty="0"/>
          </a:p>
        </p:txBody>
      </p:sp>
    </p:spTree>
    <p:extLst>
      <p:ext uri="{BB962C8B-B14F-4D97-AF65-F5344CB8AC3E}">
        <p14:creationId xmlns:p14="http://schemas.microsoft.com/office/powerpoint/2010/main" val="5981699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AB7B2D-F2A0-8675-DBF5-426B6B2F3C4F}"/>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0275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CF74C2-CF47-42BA-B224-7DCB1A200BE4}"/>
              </a:ext>
            </a:extLst>
          </p:cNvPr>
          <p:cNvSpPr/>
          <p:nvPr/>
        </p:nvSpPr>
        <p:spPr>
          <a:xfrm>
            <a:off x="0" y="1"/>
            <a:ext cx="9144000" cy="7078861"/>
          </a:xfrm>
          <a:prstGeom prst="rect">
            <a:avLst/>
          </a:prstGeom>
          <a:solidFill>
            <a:srgbClr val="FFFF00"/>
          </a:solidFill>
        </p:spPr>
        <p:txBody>
          <a:bodyPr wrap="square">
            <a:spAutoFit/>
          </a:bodyPr>
          <a:lstStyle/>
          <a:p>
            <a:pPr algn="ctr"/>
            <a:r>
              <a:rPr lang="en-IN" sz="6000" b="1" i="1" dirty="0">
                <a:solidFill>
                  <a:srgbClr val="0070C0"/>
                </a:solidFill>
                <a:effectLst>
                  <a:outerShdw blurRad="38100" dist="38100" dir="2700000" algn="tl">
                    <a:srgbClr val="000000">
                      <a:alpha val="43137"/>
                    </a:srgbClr>
                  </a:outerShdw>
                </a:effectLst>
                <a:latin typeface="bookman old style, new york, times, serif"/>
              </a:rPr>
              <a:t>Professor &amp; Lawyer</a:t>
            </a:r>
            <a:r>
              <a:rPr lang="en-IN" sz="6000" b="1" dirty="0">
                <a:solidFill>
                  <a:srgbClr val="0070C0"/>
                </a:solidFill>
                <a:effectLst>
                  <a:outerShdw blurRad="38100" dist="38100" dir="2700000" algn="tl">
                    <a:srgbClr val="000000">
                      <a:alpha val="43137"/>
                    </a:srgbClr>
                  </a:outerShdw>
                </a:effectLst>
                <a:latin typeface="bookman old style, new york, times, serif"/>
              </a:rPr>
              <a:t> </a:t>
            </a:r>
            <a:endParaRPr lang="en-IN" sz="6000" b="1" dirty="0">
              <a:solidFill>
                <a:srgbClr val="0070C0"/>
              </a:solidFill>
              <a:effectLst>
                <a:outerShdw blurRad="38100" dist="38100" dir="2700000" algn="tl">
                  <a:srgbClr val="000000">
                    <a:alpha val="43137"/>
                  </a:srgbClr>
                </a:outerShdw>
              </a:effectLst>
              <a:latin typeface="Helvetica" panose="020B0604020202020204" pitchFamily="34" charset="0"/>
            </a:endParaRPr>
          </a:p>
          <a:p>
            <a:pPr algn="ctr"/>
            <a:r>
              <a:rPr lang="en-IN" sz="6000" b="1" i="1" dirty="0">
                <a:solidFill>
                  <a:srgbClr val="C00000"/>
                </a:solidFill>
                <a:effectLst>
                  <a:outerShdw blurRad="38100" dist="38100" dir="2700000" algn="tl">
                    <a:srgbClr val="000000">
                      <a:alpha val="43137"/>
                    </a:srgbClr>
                  </a:outerShdw>
                </a:effectLst>
                <a:latin typeface="Verdana" panose="020B0604030504040204" pitchFamily="34" charset="0"/>
              </a:rPr>
              <a:t>Puttu Guru Prasad</a:t>
            </a:r>
            <a:endParaRPr lang="en-IN" sz="6000" b="1" dirty="0">
              <a:solidFill>
                <a:srgbClr val="C00000"/>
              </a:solidFill>
              <a:effectLst>
                <a:outerShdw blurRad="38100" dist="38100" dir="2700000" algn="tl">
                  <a:srgbClr val="000000">
                    <a:alpha val="43137"/>
                  </a:srgbClr>
                </a:outerShdw>
              </a:effectLst>
              <a:latin typeface="Helvetica" panose="020B0604020202020204" pitchFamily="34" charset="0"/>
            </a:endParaRPr>
          </a:p>
          <a:p>
            <a:pPr algn="ctr"/>
            <a:r>
              <a:rPr lang="en-IN" sz="2000" b="1" i="1" dirty="0">
                <a:solidFill>
                  <a:srgbClr val="000000"/>
                </a:solidFill>
                <a:effectLst>
                  <a:outerShdw blurRad="38100" dist="38100" dir="2700000" algn="tl">
                    <a:srgbClr val="000000">
                      <a:alpha val="43137"/>
                    </a:srgbClr>
                  </a:outerShdw>
                </a:effectLst>
                <a:highlight>
                  <a:srgbClr val="00FFFF"/>
                </a:highlight>
                <a:latin typeface="times new roman, new york, times, serif"/>
              </a:rPr>
              <a:t>B.Com., M.Com., M.Phil., M.B.A., PGDFTM., AP.SET.,</a:t>
            </a:r>
            <a:r>
              <a:rPr lang="en-IN" sz="2000" dirty="0">
                <a:solidFill>
                  <a:srgbClr val="000000"/>
                </a:solidFill>
                <a:effectLst>
                  <a:outerShdw blurRad="38100" dist="38100" dir="2700000" algn="tl">
                    <a:srgbClr val="000000">
                      <a:alpha val="43137"/>
                    </a:srgbClr>
                  </a:outerShdw>
                </a:effectLst>
                <a:highlight>
                  <a:srgbClr val="00FFFF"/>
                </a:highlight>
                <a:latin typeface="Helvetica" panose="020B0604020202020204" pitchFamily="34" charset="0"/>
              </a:rPr>
              <a:t> </a:t>
            </a:r>
            <a:r>
              <a:rPr lang="en-IN" sz="2000" b="1" i="1" dirty="0">
                <a:solidFill>
                  <a:srgbClr val="000000"/>
                </a:solidFill>
                <a:effectLst>
                  <a:outerShdw blurRad="38100" dist="38100" dir="2700000" algn="tl">
                    <a:srgbClr val="000000">
                      <a:alpha val="43137"/>
                    </a:srgbClr>
                  </a:outerShdw>
                </a:effectLst>
                <a:highlight>
                  <a:srgbClr val="00FFFF"/>
                </a:highlight>
                <a:latin typeface="times new roman, new york, times, serif"/>
              </a:rPr>
              <a:t>M.Phil., DRMS., L.L.B., </a:t>
            </a:r>
          </a:p>
          <a:p>
            <a:pPr algn="ctr"/>
            <a:r>
              <a:rPr lang="en-IN" sz="2000" b="1" i="1" dirty="0">
                <a:solidFill>
                  <a:srgbClr val="000000"/>
                </a:solidFill>
                <a:effectLst>
                  <a:outerShdw blurRad="38100" dist="38100" dir="2700000" algn="tl">
                    <a:srgbClr val="000000">
                      <a:alpha val="43137"/>
                    </a:srgbClr>
                  </a:outerShdw>
                </a:effectLst>
                <a:highlight>
                  <a:srgbClr val="00FFFF"/>
                </a:highlight>
                <a:latin typeface="times new roman, new york, times, serif"/>
              </a:rPr>
              <a:t>ICFAI TMF., DIRM., L.L.M.,</a:t>
            </a:r>
            <a:r>
              <a:rPr lang="en-IN" sz="2000" dirty="0">
                <a:solidFill>
                  <a:srgbClr val="000000"/>
                </a:solidFill>
                <a:effectLst>
                  <a:outerShdw blurRad="38100" dist="38100" dir="2700000" algn="tl">
                    <a:srgbClr val="000000">
                      <a:alpha val="43137"/>
                    </a:srgbClr>
                  </a:outerShdw>
                </a:effectLst>
                <a:highlight>
                  <a:srgbClr val="00FFFF"/>
                </a:highlight>
                <a:latin typeface="Helvetica" panose="020B0604020202020204" pitchFamily="34" charset="0"/>
              </a:rPr>
              <a:t> </a:t>
            </a:r>
            <a:r>
              <a:rPr lang="en-IN" sz="2000" b="1" i="1" dirty="0">
                <a:solidFill>
                  <a:srgbClr val="000000"/>
                </a:solidFill>
                <a:effectLst>
                  <a:outerShdw blurRad="38100" dist="38100" dir="2700000" algn="tl">
                    <a:srgbClr val="000000">
                      <a:alpha val="43137"/>
                    </a:srgbClr>
                  </a:outerShdw>
                </a:effectLst>
                <a:highlight>
                  <a:srgbClr val="00FFFF"/>
                </a:highlight>
                <a:latin typeface="times new roman, new york, times, serif"/>
              </a:rPr>
              <a:t>Pre PhD (PhD)from JNTUK.,  Topper</a:t>
            </a:r>
          </a:p>
          <a:p>
            <a:pPr algn="ctr"/>
            <a:r>
              <a:rPr lang="en-IN" sz="2400" b="1" i="1" dirty="0">
                <a:solidFill>
                  <a:srgbClr val="CC00CC"/>
                </a:solidFill>
                <a:latin typeface="Amasis MT Pro Black" panose="02040A04050005020304" pitchFamily="18" charset="0"/>
              </a:rPr>
              <a:t>Domain Topper &amp; 30</a:t>
            </a:r>
            <a:r>
              <a:rPr lang="en-IN" sz="2400" b="1" i="1" baseline="30000" dirty="0">
                <a:solidFill>
                  <a:srgbClr val="CC00CC"/>
                </a:solidFill>
                <a:latin typeface="Amasis MT Pro Black" panose="02040A04050005020304" pitchFamily="18" charset="0"/>
              </a:rPr>
              <a:t>th</a:t>
            </a:r>
            <a:r>
              <a:rPr lang="en-IN" sz="2400" b="1" i="1" dirty="0">
                <a:solidFill>
                  <a:srgbClr val="CC00CC"/>
                </a:solidFill>
                <a:latin typeface="Amasis MT Pro Black" panose="02040A04050005020304" pitchFamily="18" charset="0"/>
              </a:rPr>
              <a:t> Batch Topper at ICFAI -2009 (TMF)</a:t>
            </a:r>
            <a:br>
              <a:rPr lang="en-IN" sz="2400" b="1" i="1" dirty="0">
                <a:solidFill>
                  <a:srgbClr val="CC00CC"/>
                </a:solidFill>
                <a:latin typeface="Amasis MT Pro Black" panose="02040A04050005020304" pitchFamily="18" charset="0"/>
              </a:rPr>
            </a:br>
            <a:r>
              <a:rPr lang="en-IN" sz="2400" b="1" i="1" dirty="0">
                <a:solidFill>
                  <a:schemeClr val="accent4">
                    <a:lumMod val="20000"/>
                    <a:lumOff val="80000"/>
                  </a:schemeClr>
                </a:solidFill>
                <a:highlight>
                  <a:srgbClr val="CC00CC"/>
                </a:highlight>
                <a:latin typeface="Arial" panose="020B0604020202020204" pitchFamily="34" charset="0"/>
              </a:rPr>
              <a:t>LL.M Degree First Class with Distinction from ANU-2019</a:t>
            </a:r>
          </a:p>
          <a:p>
            <a:pPr algn="ctr"/>
            <a:r>
              <a:rPr lang="en-IN" sz="3200" b="1" i="1" dirty="0">
                <a:solidFill>
                  <a:srgbClr val="FFFF00"/>
                </a:solidFill>
                <a:highlight>
                  <a:srgbClr val="800000"/>
                </a:highlight>
                <a:latin typeface="times new roman, new york, times, serif"/>
              </a:rPr>
              <a:t>“Diploma in Psychology from YALE University”</a:t>
            </a:r>
          </a:p>
          <a:p>
            <a:pPr algn="ctr"/>
            <a:r>
              <a:rPr lang="en-IN" sz="2000" b="1" i="1" dirty="0">
                <a:solidFill>
                  <a:srgbClr val="FFFF00"/>
                </a:solidFill>
                <a:effectLst>
                  <a:outerShdw blurRad="38100" dist="38100" dir="2700000" algn="tl">
                    <a:srgbClr val="000000">
                      <a:alpha val="43137"/>
                    </a:srgbClr>
                  </a:outerShdw>
                </a:effectLst>
                <a:highlight>
                  <a:srgbClr val="FF0000"/>
                </a:highlight>
                <a:latin typeface="Bahnschrift" panose="020B0502040204020203" pitchFamily="34" charset="0"/>
              </a:rPr>
              <a:t>MHRDI’s 'Institution's Innovation Council (IICs)Ambassador </a:t>
            </a:r>
            <a:endParaRPr lang="en-IN" sz="2000" b="1" dirty="0">
              <a:solidFill>
                <a:srgbClr val="FFFF00"/>
              </a:solidFill>
              <a:effectLst>
                <a:outerShdw blurRad="38100" dist="38100" dir="2700000" algn="tl">
                  <a:srgbClr val="000000">
                    <a:alpha val="43137"/>
                  </a:srgbClr>
                </a:outerShdw>
              </a:effectLst>
              <a:highlight>
                <a:srgbClr val="FF0000"/>
              </a:highlight>
              <a:latin typeface="Bahnschrift" panose="020B0502040204020203" pitchFamily="34" charset="0"/>
            </a:endParaRPr>
          </a:p>
          <a:p>
            <a:pPr algn="ctr"/>
            <a:r>
              <a:rPr lang="en-IN" sz="2800" b="1" i="1" dirty="0">
                <a:solidFill>
                  <a:srgbClr val="002060"/>
                </a:solidFill>
                <a:latin typeface="Arial" panose="020B0604020202020204" pitchFamily="34" charset="0"/>
              </a:rPr>
              <a:t>NSS Certified Program Officer, (A.U)</a:t>
            </a:r>
          </a:p>
          <a:p>
            <a:pPr algn="ctr"/>
            <a:r>
              <a:rPr lang="en-IN" sz="2800" b="1" i="1" dirty="0">
                <a:solidFill>
                  <a:schemeClr val="accent4">
                    <a:lumMod val="20000"/>
                    <a:lumOff val="80000"/>
                  </a:schemeClr>
                </a:solidFill>
                <a:highlight>
                  <a:srgbClr val="CC00CC"/>
                </a:highlight>
                <a:latin typeface="Arial" panose="020B0604020202020204" pitchFamily="34" charset="0"/>
              </a:rPr>
              <a:t>LL.B Degree Gold Medallist from ANU-2005</a:t>
            </a:r>
          </a:p>
          <a:p>
            <a:pPr algn="ctr"/>
            <a:r>
              <a:rPr lang="en-IN" sz="2800" b="1" i="1" dirty="0">
                <a:solidFill>
                  <a:srgbClr val="9900FF"/>
                </a:solidFill>
                <a:latin typeface="Arial" panose="020B0604020202020204" pitchFamily="34" charset="0"/>
              </a:rPr>
              <a:t>ICFAI UNIVERSITY Trained Senior MBA Faculty</a:t>
            </a:r>
          </a:p>
          <a:p>
            <a:pPr algn="ctr"/>
            <a:r>
              <a:rPr lang="en-IN" sz="2000" b="1" i="1" dirty="0">
                <a:solidFill>
                  <a:srgbClr val="FFFF00"/>
                </a:solidFill>
                <a:highlight>
                  <a:srgbClr val="800080"/>
                </a:highlight>
                <a:latin typeface="Arial" panose="020B0604020202020204" pitchFamily="34" charset="0"/>
              </a:rPr>
              <a:t>Eminent Faculty for Law, Accounts, Business Studies, Economics,</a:t>
            </a:r>
          </a:p>
          <a:p>
            <a:pPr algn="ctr"/>
            <a:r>
              <a:rPr lang="en-IN" sz="2000" b="1" i="1" dirty="0">
                <a:solidFill>
                  <a:srgbClr val="002060"/>
                </a:solidFill>
                <a:latin typeface="Arial" panose="020B0604020202020204" pitchFamily="34" charset="0"/>
              </a:rPr>
              <a:t>Head, Board of Administration &amp; Management Science,</a:t>
            </a:r>
            <a:endParaRPr lang="en-IN" sz="2000" dirty="0">
              <a:solidFill>
                <a:srgbClr val="002060"/>
              </a:solidFill>
              <a:latin typeface="Helvetica" panose="020B0604020202020204" pitchFamily="34" charset="0"/>
            </a:endParaRPr>
          </a:p>
          <a:p>
            <a:pPr algn="ctr"/>
            <a:r>
              <a:rPr lang="en-IN" sz="2000" b="1" i="1" dirty="0">
                <a:solidFill>
                  <a:srgbClr val="FFFF00"/>
                </a:solidFill>
                <a:highlight>
                  <a:srgbClr val="008000"/>
                </a:highlight>
                <a:latin typeface="Arial" panose="020B0604020202020204" pitchFamily="34" charset="0"/>
              </a:rPr>
              <a:t>BHAGAVAD GITA &amp; CLAT &amp; IPMAT Program Coordinator, </a:t>
            </a:r>
            <a:endParaRPr lang="en-IN" sz="1400" dirty="0">
              <a:solidFill>
                <a:srgbClr val="FFFF00"/>
              </a:solidFill>
              <a:highlight>
                <a:srgbClr val="008000"/>
              </a:highlight>
              <a:latin typeface="Helvetica" panose="020B0604020202020204" pitchFamily="34" charset="0"/>
            </a:endParaRPr>
          </a:p>
          <a:p>
            <a:pPr algn="ctr"/>
            <a:r>
              <a:rPr lang="en-IN" sz="2000" b="1" i="1" dirty="0">
                <a:solidFill>
                  <a:srgbClr val="FFFF00"/>
                </a:solidFill>
                <a:highlight>
                  <a:srgbClr val="0000FF"/>
                </a:highlight>
                <a:latin typeface="Verdana" panose="020B0604030504040204" pitchFamily="34" charset="0"/>
              </a:rPr>
              <a:t>Commerce Department, VIVA-VVIT, </a:t>
            </a:r>
            <a:r>
              <a:rPr lang="en-IN" b="1" i="1" dirty="0">
                <a:solidFill>
                  <a:srgbClr val="FFFF00"/>
                </a:solidFill>
                <a:highlight>
                  <a:srgbClr val="0000FF"/>
                </a:highlight>
                <a:latin typeface="Verdana" panose="020B0604030504040204" pitchFamily="34" charset="0"/>
              </a:rPr>
              <a:t>Nambur,</a:t>
            </a:r>
            <a:r>
              <a:rPr lang="en-IN" b="1" i="1" dirty="0">
                <a:highlight>
                  <a:srgbClr val="0000FF"/>
                </a:highlight>
                <a:latin typeface="Verdana" panose="020B0604030504040204" pitchFamily="34" charset="0"/>
              </a:rPr>
              <a:t> </a:t>
            </a:r>
            <a:endParaRPr lang="en-IN" sz="1200" dirty="0">
              <a:highlight>
                <a:srgbClr val="0000FF"/>
              </a:highlight>
              <a:latin typeface="Helvetica" panose="020B0604020202020204" pitchFamily="34" charset="0"/>
            </a:endParaRPr>
          </a:p>
          <a:p>
            <a:pPr algn="ctr"/>
            <a:r>
              <a:rPr lang="en-IN" sz="1200" b="1" i="1" dirty="0">
                <a:solidFill>
                  <a:srgbClr val="002060"/>
                </a:solidFill>
                <a:latin typeface="Arial" panose="020B0604020202020204" pitchFamily="34" charset="0"/>
              </a:rPr>
              <a:t>My Blog: </a:t>
            </a:r>
            <a:r>
              <a:rPr lang="en-IN" sz="1200" b="1" i="1" u="sng" dirty="0">
                <a:solidFill>
                  <a:srgbClr val="002060"/>
                </a:solidFill>
                <a:latin typeface="Arial" panose="020B0604020202020204" pitchFamily="34" charset="0"/>
                <a:hlinkClick r:id="rId2">
                  <a:extLst>
                    <a:ext uri="{A12FA001-AC4F-418D-AE19-62706E023703}">
                      <ahyp:hlinkClr xmlns:ahyp="http://schemas.microsoft.com/office/drawing/2018/hyperlinkcolor" val="tx"/>
                    </a:ext>
                  </a:extLst>
                </a:hlinkClick>
              </a:rPr>
              <a:t>puttuguru.blogspot.in</a:t>
            </a:r>
            <a:r>
              <a:rPr lang="en-IN" sz="1200" b="1" i="1" dirty="0">
                <a:solidFill>
                  <a:srgbClr val="002060"/>
                </a:solidFill>
                <a:latin typeface="Arial" panose="020B0604020202020204" pitchFamily="34" charset="0"/>
              </a:rPr>
              <a:t> My Web Site: </a:t>
            </a:r>
            <a:r>
              <a:rPr lang="en-IN" sz="1200" b="1" u="sng" dirty="0">
                <a:solidFill>
                  <a:srgbClr val="002060"/>
                </a:solidFill>
                <a:latin typeface="Helvetica" panose="020B0604020202020204" pitchFamily="34" charset="0"/>
                <a:hlinkClick r:id="rId3">
                  <a:extLst>
                    <a:ext uri="{A12FA001-AC4F-418D-AE19-62706E023703}">
                      <ahyp:hlinkClr xmlns:ahyp="http://schemas.microsoft.com/office/drawing/2018/hyperlinkcolor" val="tx"/>
                    </a:ext>
                  </a:extLst>
                </a:hlinkClick>
              </a:rPr>
              <a:t>https://gurublogs.wixsite.com/guru</a:t>
            </a:r>
            <a:endParaRPr lang="en-IN" sz="1200" b="1" u="sng" dirty="0">
              <a:solidFill>
                <a:srgbClr val="002060"/>
              </a:solidFill>
              <a:latin typeface="Helvetica" panose="020B0604020202020204" pitchFamily="34" charset="0"/>
            </a:endParaRPr>
          </a:p>
          <a:p>
            <a:pPr algn="ctr"/>
            <a:r>
              <a:rPr lang="en-IN" b="1" i="1" dirty="0">
                <a:solidFill>
                  <a:srgbClr val="002060"/>
                </a:solidFill>
                <a:latin typeface="Verdana" panose="020B0604030504040204" pitchFamily="34" charset="0"/>
              </a:rPr>
              <a:t>93 94 96 98 98</a:t>
            </a:r>
            <a:r>
              <a:rPr lang="en-IN" sz="1200" b="1" i="1" dirty="0">
                <a:solidFill>
                  <a:srgbClr val="002060"/>
                </a:solidFill>
                <a:latin typeface="Verdana" panose="020B0604030504040204" pitchFamily="34" charset="0"/>
              </a:rPr>
              <a:t>, </a:t>
            </a:r>
            <a:r>
              <a:rPr lang="en-IN" b="1" i="1" dirty="0">
                <a:solidFill>
                  <a:srgbClr val="002060"/>
                </a:solidFill>
                <a:latin typeface="Verdana" panose="020B0604030504040204" pitchFamily="34" charset="0"/>
              </a:rPr>
              <a:t>9885 96 36 36,</a:t>
            </a:r>
            <a:r>
              <a:rPr lang="en-IN" sz="1200" dirty="0">
                <a:solidFill>
                  <a:srgbClr val="002060"/>
                </a:solidFill>
                <a:latin typeface="Helvetica" panose="020B0604020202020204" pitchFamily="34" charset="0"/>
              </a:rPr>
              <a:t> </a:t>
            </a:r>
            <a:r>
              <a:rPr lang="en-IN" b="1" i="1" dirty="0">
                <a:solidFill>
                  <a:srgbClr val="002060"/>
                </a:solidFill>
                <a:latin typeface="Verdana" panose="020B0604030504040204" pitchFamily="34" charset="0"/>
              </a:rPr>
              <a:t>807 444 9539,</a:t>
            </a:r>
            <a:endParaRPr lang="en-IN" sz="1000" dirty="0">
              <a:solidFill>
                <a:srgbClr val="002060"/>
              </a:solidFill>
              <a:latin typeface="Helvetica" panose="020B0604020202020204" pitchFamily="34" charset="0"/>
            </a:endParaRPr>
          </a:p>
        </p:txBody>
      </p:sp>
    </p:spTree>
    <p:extLst>
      <p:ext uri="{BB962C8B-B14F-4D97-AF65-F5344CB8AC3E}">
        <p14:creationId xmlns:p14="http://schemas.microsoft.com/office/powerpoint/2010/main" val="30192078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 calcmode="lin" valueType="num">
                                      <p:cBhvr additive="base">
                                        <p:cTn id="5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anim calcmode="lin" valueType="num">
                                      <p:cBhvr additive="base">
                                        <p:cTn id="6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10" end="10"/>
                                            </p:txEl>
                                          </p:spTgt>
                                        </p:tgtEl>
                                        <p:attrNameLst>
                                          <p:attrName>style.visibility</p:attrName>
                                        </p:attrNameLst>
                                      </p:cBhvr>
                                      <p:to>
                                        <p:strVal val="visible"/>
                                      </p:to>
                                    </p:set>
                                    <p:anim calcmode="lin" valueType="num">
                                      <p:cBhvr additive="base">
                                        <p:cTn id="6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xEl>
                                              <p:pRg st="11" end="11"/>
                                            </p:txEl>
                                          </p:spTgt>
                                        </p:tgtEl>
                                        <p:attrNameLst>
                                          <p:attrName>style.visibility</p:attrName>
                                        </p:attrNameLst>
                                      </p:cBhvr>
                                      <p:to>
                                        <p:strVal val="visible"/>
                                      </p:to>
                                    </p:set>
                                    <p:anim calcmode="lin" valueType="num">
                                      <p:cBhvr additive="base">
                                        <p:cTn id="7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xEl>
                                              <p:pRg st="12" end="12"/>
                                            </p:txEl>
                                          </p:spTgt>
                                        </p:tgtEl>
                                        <p:attrNameLst>
                                          <p:attrName>style.visibility</p:attrName>
                                        </p:attrNameLst>
                                      </p:cBhvr>
                                      <p:to>
                                        <p:strVal val="visible"/>
                                      </p:to>
                                    </p:set>
                                    <p:anim calcmode="lin" valueType="num">
                                      <p:cBhvr additive="base">
                                        <p:cTn id="79"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8">
                                            <p:txEl>
                                              <p:pRg st="13" end="13"/>
                                            </p:txEl>
                                          </p:spTgt>
                                        </p:tgtEl>
                                        <p:attrNameLst>
                                          <p:attrName>style.visibility</p:attrName>
                                        </p:attrNameLst>
                                      </p:cBhvr>
                                      <p:to>
                                        <p:strVal val="visible"/>
                                      </p:to>
                                    </p:set>
                                    <p:anim calcmode="lin" valueType="num">
                                      <p:cBhvr additive="base">
                                        <p:cTn id="85"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8">
                                            <p:txEl>
                                              <p:pRg st="14" end="14"/>
                                            </p:txEl>
                                          </p:spTgt>
                                        </p:tgtEl>
                                        <p:attrNameLst>
                                          <p:attrName>style.visibility</p:attrName>
                                        </p:attrNameLst>
                                      </p:cBhvr>
                                      <p:to>
                                        <p:strVal val="visible"/>
                                      </p:to>
                                    </p:set>
                                    <p:anim calcmode="lin" valueType="num">
                                      <p:cBhvr additive="base">
                                        <p:cTn id="91"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8">
                                            <p:txEl>
                                              <p:pRg st="15" end="15"/>
                                            </p:txEl>
                                          </p:spTgt>
                                        </p:tgtEl>
                                        <p:attrNameLst>
                                          <p:attrName>style.visibility</p:attrName>
                                        </p:attrNameLst>
                                      </p:cBhvr>
                                      <p:to>
                                        <p:strVal val="visible"/>
                                      </p:to>
                                    </p:set>
                                    <p:anim calcmode="lin" valueType="num">
                                      <p:cBhvr additive="base">
                                        <p:cTn id="9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B938-C163-8C10-A817-56C62AC724CF}"/>
              </a:ext>
            </a:extLst>
          </p:cNvPr>
          <p:cNvSpPr>
            <a:spLocks noGrp="1"/>
          </p:cNvSpPr>
          <p:nvPr>
            <p:ph type="ctrTitle"/>
          </p:nvPr>
        </p:nvSpPr>
        <p:spPr>
          <a:xfrm>
            <a:off x="0" y="20268"/>
            <a:ext cx="9144000" cy="6093976"/>
          </a:xfrm>
          <a:solidFill>
            <a:schemeClr val="accent2">
              <a:lumMod val="20000"/>
              <a:lumOff val="80000"/>
            </a:schemeClr>
          </a:solidFill>
        </p:spPr>
        <p:txBody>
          <a:bodyPr/>
          <a:lstStyle/>
          <a:p>
            <a:pPr algn="ctr"/>
            <a:r>
              <a:rPr lang="en-US" sz="8800" b="1" i="0" dirty="0">
                <a:solidFill>
                  <a:srgbClr val="222845"/>
                </a:solidFill>
                <a:effectLst/>
                <a:latin typeface="Lucida Bright" panose="02040602050505020304" pitchFamily="18" charset="0"/>
              </a:rPr>
              <a:t>THE INDIAN CONSTITUTION</a:t>
            </a:r>
            <a:r>
              <a:rPr lang="en-US" sz="8800" b="1" i="0" dirty="0">
                <a:solidFill>
                  <a:srgbClr val="222845"/>
                </a:solidFill>
                <a:effectLst/>
                <a:latin typeface="Aparajita" panose="02020603050405020304" pitchFamily="18" charset="0"/>
                <a:cs typeface="Aparajita" panose="02020603050405020304" pitchFamily="18" charset="0"/>
              </a:rPr>
              <a:t>: </a:t>
            </a:r>
            <a:r>
              <a:rPr lang="en-US" sz="8800" b="1" i="0" dirty="0">
                <a:solidFill>
                  <a:srgbClr val="0070C0"/>
                </a:solidFill>
                <a:effectLst/>
                <a:latin typeface="Aparajita" panose="02020603050405020304" pitchFamily="18" charset="0"/>
                <a:cs typeface="Aparajita" panose="02020603050405020304" pitchFamily="18" charset="0"/>
              </a:rPr>
              <a:t>IMPORTANT THINGS YOU SHOULD KNOW</a:t>
            </a:r>
            <a:endParaRPr lang="en-IN" dirty="0">
              <a:solidFill>
                <a:srgbClr val="0070C0"/>
              </a:solidFill>
              <a:latin typeface="Aparajita" panose="02020603050405020304" pitchFamily="18" charset="0"/>
              <a:cs typeface="Aparajita" panose="02020603050405020304" pitchFamily="18" charset="0"/>
            </a:endParaRPr>
          </a:p>
        </p:txBody>
      </p:sp>
      <p:sp>
        <p:nvSpPr>
          <p:cNvPr id="3" name="Subtitle 2">
            <a:extLst>
              <a:ext uri="{FF2B5EF4-FFF2-40B4-BE49-F238E27FC236}">
                <a16:creationId xmlns:a16="http://schemas.microsoft.com/office/drawing/2014/main" id="{3CB005CD-0754-A979-45F8-524B8BD3A22B}"/>
              </a:ext>
            </a:extLst>
          </p:cNvPr>
          <p:cNvSpPr>
            <a:spLocks noGrp="1"/>
          </p:cNvSpPr>
          <p:nvPr>
            <p:ph type="subTitle" idx="4"/>
          </p:nvPr>
        </p:nvSpPr>
        <p:spPr>
          <a:xfrm>
            <a:off x="-1" y="6114244"/>
            <a:ext cx="9144001" cy="743756"/>
          </a:xfrm>
          <a:solidFill>
            <a:srgbClr val="0070C0"/>
          </a:solidFill>
        </p:spPr>
        <p:txBody>
          <a:bodyPr/>
          <a:lstStyle/>
          <a:p>
            <a:pPr marL="0" indent="0">
              <a:buNone/>
            </a:pPr>
            <a:r>
              <a:rPr lang="en-IN" sz="3600" b="1" dirty="0">
                <a:solidFill>
                  <a:srgbClr val="FFFF00"/>
                </a:solidFill>
                <a:latin typeface="Amasis MT Pro Black" panose="02040A04050005020304" pitchFamily="18" charset="0"/>
              </a:rPr>
              <a:t>Professor &amp; Lawyer Puttu Guru Prasad</a:t>
            </a:r>
          </a:p>
        </p:txBody>
      </p:sp>
    </p:spTree>
    <p:extLst>
      <p:ext uri="{BB962C8B-B14F-4D97-AF65-F5344CB8AC3E}">
        <p14:creationId xmlns:p14="http://schemas.microsoft.com/office/powerpoint/2010/main" val="1458954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229D57-1189-17FA-AFA8-C63B2F76455F}"/>
              </a:ext>
            </a:extLst>
          </p:cNvPr>
          <p:cNvSpPr txBox="1"/>
          <p:nvPr/>
        </p:nvSpPr>
        <p:spPr>
          <a:xfrm>
            <a:off x="0" y="8233"/>
            <a:ext cx="9144000" cy="6924973"/>
          </a:xfrm>
          <a:prstGeom prst="rect">
            <a:avLst/>
          </a:prstGeom>
          <a:solidFill>
            <a:srgbClr val="FFFF00"/>
          </a:solidFill>
        </p:spPr>
        <p:txBody>
          <a:bodyPr wrap="square">
            <a:spAutoFit/>
          </a:bodyPr>
          <a:lstStyle/>
          <a:p>
            <a:pPr algn="ctr"/>
            <a:r>
              <a:rPr lang="en-US" sz="5400" b="1" dirty="0">
                <a:solidFill>
                  <a:srgbClr val="FF0000"/>
                </a:solidFill>
                <a:latin typeface="Google Sans"/>
              </a:rPr>
              <a:t>S</a:t>
            </a:r>
            <a:r>
              <a:rPr lang="en-US" sz="5400" b="1" i="0" dirty="0">
                <a:solidFill>
                  <a:srgbClr val="FF0000"/>
                </a:solidFill>
                <a:effectLst/>
                <a:latin typeface="Google Sans"/>
              </a:rPr>
              <a:t>ome of the Major Social Evils </a:t>
            </a:r>
            <a:r>
              <a:rPr lang="en-US" sz="5400" b="1" dirty="0">
                <a:solidFill>
                  <a:srgbClr val="FF0000"/>
                </a:solidFill>
                <a:latin typeface="Google Sans"/>
              </a:rPr>
              <a:t>P</a:t>
            </a:r>
            <a:r>
              <a:rPr lang="en-US" sz="5400" b="1" i="0" dirty="0">
                <a:solidFill>
                  <a:srgbClr val="FF0000"/>
                </a:solidFill>
                <a:effectLst/>
                <a:latin typeface="Google Sans"/>
              </a:rPr>
              <a:t>revailing in </a:t>
            </a:r>
            <a:r>
              <a:rPr lang="en-US" sz="5400" b="1" dirty="0">
                <a:solidFill>
                  <a:srgbClr val="FF0000"/>
                </a:solidFill>
                <a:latin typeface="Google Sans"/>
              </a:rPr>
              <a:t>S</a:t>
            </a:r>
            <a:r>
              <a:rPr lang="en-US" sz="5400" b="1" i="0" dirty="0">
                <a:solidFill>
                  <a:srgbClr val="FF0000"/>
                </a:solidFill>
                <a:effectLst/>
                <a:latin typeface="Google Sans"/>
              </a:rPr>
              <a:t>ociety.</a:t>
            </a:r>
            <a:endParaRPr lang="en-US" sz="5400" b="0" i="0" dirty="0">
              <a:solidFill>
                <a:srgbClr val="FF0000"/>
              </a:solidFill>
              <a:effectLst/>
              <a:latin typeface="Google Sans"/>
            </a:endParaRPr>
          </a:p>
          <a:p>
            <a:pPr algn="l">
              <a:buFont typeface="Arial" panose="020B0604020202020204" pitchFamily="34" charset="0"/>
              <a:buChar char="•"/>
            </a:pPr>
            <a:r>
              <a:rPr lang="en-US" sz="4800" b="0" i="0" dirty="0">
                <a:solidFill>
                  <a:srgbClr val="202124"/>
                </a:solidFill>
                <a:effectLst/>
                <a:latin typeface="Amasis MT Pro Black" panose="02040A04050005020304" pitchFamily="18" charset="0"/>
              </a:rPr>
              <a:t>Gender Inequality.</a:t>
            </a:r>
          </a:p>
          <a:p>
            <a:pPr algn="l">
              <a:buFont typeface="Arial" panose="020B0604020202020204" pitchFamily="34" charset="0"/>
              <a:buChar char="•"/>
            </a:pPr>
            <a:r>
              <a:rPr lang="en-US" sz="4800" b="0" i="0" dirty="0">
                <a:solidFill>
                  <a:srgbClr val="202124"/>
                </a:solidFill>
                <a:effectLst/>
                <a:latin typeface="Amasis MT Pro Black" panose="02040A04050005020304" pitchFamily="18" charset="0"/>
              </a:rPr>
              <a:t>Child Marriage.</a:t>
            </a:r>
          </a:p>
          <a:p>
            <a:pPr algn="l">
              <a:buFont typeface="Arial" panose="020B0604020202020204" pitchFamily="34" charset="0"/>
              <a:buChar char="•"/>
            </a:pPr>
            <a:r>
              <a:rPr lang="en-US" sz="4800" b="0" i="0" dirty="0">
                <a:solidFill>
                  <a:srgbClr val="202124"/>
                </a:solidFill>
                <a:effectLst/>
                <a:latin typeface="Amasis MT Pro Black" panose="02040A04050005020304" pitchFamily="18" charset="0"/>
              </a:rPr>
              <a:t>Dowry system.</a:t>
            </a:r>
          </a:p>
          <a:p>
            <a:pPr algn="l">
              <a:buFont typeface="Arial" panose="020B0604020202020204" pitchFamily="34" charset="0"/>
              <a:buChar char="•"/>
            </a:pPr>
            <a:r>
              <a:rPr lang="en-US" sz="4800" b="0" i="0" dirty="0">
                <a:solidFill>
                  <a:srgbClr val="202124"/>
                </a:solidFill>
                <a:effectLst/>
                <a:latin typeface="Amasis MT Pro Black" panose="02040A04050005020304" pitchFamily="18" charset="0"/>
              </a:rPr>
              <a:t>Bribe and corruption.</a:t>
            </a:r>
          </a:p>
          <a:p>
            <a:pPr algn="l">
              <a:buFont typeface="Arial" panose="020B0604020202020204" pitchFamily="34" charset="0"/>
              <a:buChar char="•"/>
            </a:pPr>
            <a:r>
              <a:rPr lang="en-US" sz="4800" b="0" i="0" dirty="0">
                <a:solidFill>
                  <a:srgbClr val="202124"/>
                </a:solidFill>
                <a:effectLst/>
                <a:latin typeface="Amasis MT Pro Black" panose="02040A04050005020304" pitchFamily="18" charset="0"/>
              </a:rPr>
              <a:t>Adulteration.</a:t>
            </a:r>
          </a:p>
          <a:p>
            <a:pPr algn="l">
              <a:buFont typeface="Arial" panose="020B0604020202020204" pitchFamily="34" charset="0"/>
              <a:buChar char="•"/>
            </a:pPr>
            <a:r>
              <a:rPr lang="en-US" sz="4800" b="0" i="0" dirty="0">
                <a:solidFill>
                  <a:srgbClr val="202124"/>
                </a:solidFill>
                <a:effectLst/>
                <a:latin typeface="Amasis MT Pro Black" panose="02040A04050005020304" pitchFamily="18" charset="0"/>
              </a:rPr>
              <a:t>Child Labor.</a:t>
            </a:r>
          </a:p>
          <a:p>
            <a:pPr algn="l">
              <a:buFont typeface="Arial" panose="020B0604020202020204" pitchFamily="34" charset="0"/>
              <a:buChar char="•"/>
            </a:pPr>
            <a:r>
              <a:rPr lang="en-US" sz="4800" b="0" i="0" dirty="0">
                <a:solidFill>
                  <a:srgbClr val="202124"/>
                </a:solidFill>
                <a:effectLst/>
                <a:latin typeface="Amasis MT Pro Black" panose="02040A04050005020304" pitchFamily="18" charset="0"/>
              </a:rPr>
              <a:t>Caste system</a:t>
            </a:r>
            <a:r>
              <a:rPr lang="en-US" b="0" i="0" dirty="0">
                <a:solidFill>
                  <a:srgbClr val="202124"/>
                </a:solidFill>
                <a:effectLst/>
                <a:latin typeface="Amasis MT Pro Black" panose="02040A04050005020304" pitchFamily="18" charset="0"/>
              </a:rPr>
              <a:t>.</a:t>
            </a:r>
          </a:p>
        </p:txBody>
      </p:sp>
    </p:spTree>
    <p:extLst>
      <p:ext uri="{BB962C8B-B14F-4D97-AF65-F5344CB8AC3E}">
        <p14:creationId xmlns:p14="http://schemas.microsoft.com/office/powerpoint/2010/main" val="8208055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35B0-8729-6670-FF83-C8D3BAC35E3E}"/>
              </a:ext>
            </a:extLst>
          </p:cNvPr>
          <p:cNvSpPr>
            <a:spLocks noGrp="1"/>
          </p:cNvSpPr>
          <p:nvPr>
            <p:ph type="ctrTitle"/>
          </p:nvPr>
        </p:nvSpPr>
        <p:spPr>
          <a:xfrm>
            <a:off x="0" y="22285"/>
            <a:ext cx="9144000" cy="498598"/>
          </a:xfrm>
          <a:solidFill>
            <a:srgbClr val="FFC000"/>
          </a:solidFill>
        </p:spPr>
        <p:txBody>
          <a:bodyPr/>
          <a:lstStyle/>
          <a:p>
            <a:pPr algn="ctr"/>
            <a:r>
              <a:rPr lang="en-US" sz="3600" b="0" i="0" dirty="0">
                <a:solidFill>
                  <a:srgbClr val="333333"/>
                </a:solidFill>
                <a:effectLst/>
                <a:latin typeface="Oswald" panose="00000500000000000000" pitchFamily="2" charset="0"/>
              </a:rPr>
              <a:t>Women Empowerment And Constitutional Provisions</a:t>
            </a:r>
            <a:endParaRPr lang="en-IN" dirty="0"/>
          </a:p>
        </p:txBody>
      </p:sp>
      <p:sp>
        <p:nvSpPr>
          <p:cNvPr id="3" name="Subtitle 2">
            <a:extLst>
              <a:ext uri="{FF2B5EF4-FFF2-40B4-BE49-F238E27FC236}">
                <a16:creationId xmlns:a16="http://schemas.microsoft.com/office/drawing/2014/main" id="{E321FE04-F943-7CE9-9855-BDA14BEE5585}"/>
              </a:ext>
            </a:extLst>
          </p:cNvPr>
          <p:cNvSpPr>
            <a:spLocks noGrp="1"/>
          </p:cNvSpPr>
          <p:nvPr>
            <p:ph type="subTitle" idx="4"/>
          </p:nvPr>
        </p:nvSpPr>
        <p:spPr>
          <a:xfrm>
            <a:off x="-1" y="695499"/>
            <a:ext cx="9143999" cy="6140142"/>
          </a:xfrm>
        </p:spPr>
        <p:txBody>
          <a:bodyPr/>
          <a:lstStyle/>
          <a:p>
            <a:r>
              <a:rPr lang="en-US" sz="2400" b="1" i="0" dirty="0">
                <a:solidFill>
                  <a:srgbClr val="333333"/>
                </a:solidFill>
                <a:effectLst/>
                <a:latin typeface="Arial Narrow" panose="020B0606020202030204" pitchFamily="34" charset="0"/>
              </a:rPr>
              <a:t>Women are now claiming socio-political rights (right to work, right to education, right to decide, etc.) for themselves. </a:t>
            </a:r>
          </a:p>
          <a:p>
            <a:r>
              <a:rPr lang="en-US" sz="2400" b="1" i="0" dirty="0">
                <a:solidFill>
                  <a:srgbClr val="333333"/>
                </a:solidFill>
                <a:effectLst/>
                <a:latin typeface="Arial Narrow" panose="020B0606020202030204" pitchFamily="34" charset="0"/>
              </a:rPr>
              <a:t>The Parliament of India too has passed various legislations to save women from various forms of injustice and discrimination. To empower women there are some following laws : </a:t>
            </a:r>
          </a:p>
          <a:p>
            <a:r>
              <a:rPr lang="en-US" sz="2400" b="1" i="0" dirty="0">
                <a:solidFill>
                  <a:srgbClr val="333333"/>
                </a:solidFill>
                <a:effectLst/>
                <a:latin typeface="Arial Narrow" panose="020B0606020202030204" pitchFamily="34" charset="0"/>
              </a:rPr>
              <a:t>Equal Remuneration Act-1976;  Dowry Prohibition Act-1961; </a:t>
            </a:r>
          </a:p>
          <a:p>
            <a:r>
              <a:rPr lang="en-US" sz="2400" b="1" i="0" dirty="0">
                <a:solidFill>
                  <a:srgbClr val="333333"/>
                </a:solidFill>
                <a:effectLst/>
                <a:latin typeface="Arial Narrow" panose="020B0606020202030204" pitchFamily="34" charset="0"/>
              </a:rPr>
              <a:t>Immoral Traffic (Prevention) Act-1956, </a:t>
            </a:r>
          </a:p>
          <a:p>
            <a:r>
              <a:rPr lang="en-US" sz="2400" b="1" i="0" dirty="0">
                <a:solidFill>
                  <a:srgbClr val="333333"/>
                </a:solidFill>
                <a:effectLst/>
                <a:latin typeface="Arial Narrow" panose="020B0606020202030204" pitchFamily="34" charset="0"/>
              </a:rPr>
              <a:t>Medical termination of Pregnancy Act-1971; </a:t>
            </a:r>
          </a:p>
          <a:p>
            <a:r>
              <a:rPr lang="en-US" sz="2400" b="1" i="0" dirty="0">
                <a:solidFill>
                  <a:srgbClr val="333333"/>
                </a:solidFill>
                <a:effectLst/>
                <a:latin typeface="Arial Narrow" panose="020B0606020202030204" pitchFamily="34" charset="0"/>
              </a:rPr>
              <a:t>Maternity Benefit Act-1961; Commission of Sati (Prevention) Act-1987; </a:t>
            </a:r>
          </a:p>
          <a:p>
            <a:r>
              <a:rPr lang="en-US" sz="2400" b="1" i="0" dirty="0">
                <a:solidFill>
                  <a:srgbClr val="333333"/>
                </a:solidFill>
                <a:effectLst/>
                <a:latin typeface="Arial Narrow" panose="020B0606020202030204" pitchFamily="34" charset="0"/>
              </a:rPr>
              <a:t>Prohibition of Child Marriage Act-2006; </a:t>
            </a:r>
          </a:p>
          <a:p>
            <a:r>
              <a:rPr lang="en-US" sz="2400" b="1" i="0" dirty="0">
                <a:solidFill>
                  <a:srgbClr val="333333"/>
                </a:solidFill>
                <a:effectLst/>
                <a:latin typeface="Arial Narrow" panose="020B0606020202030204" pitchFamily="34" charset="0"/>
              </a:rPr>
              <a:t>Pre-Conception &amp; Pre-Natal Diagnostic Techniques (Regulation and Prevention of Misuse) Act-1994; </a:t>
            </a:r>
          </a:p>
          <a:p>
            <a:r>
              <a:rPr lang="en-US" sz="2400" b="1" i="0" dirty="0">
                <a:solidFill>
                  <a:srgbClr val="333333"/>
                </a:solidFill>
                <a:effectLst/>
                <a:latin typeface="Arial Narrow" panose="020B0606020202030204" pitchFamily="34" charset="0"/>
              </a:rPr>
              <a:t>and Sexual Harassment of Women at Work Place (Prevention, Protection and) Act-2013.</a:t>
            </a:r>
          </a:p>
          <a:p>
            <a:r>
              <a:rPr lang="en-US" sz="2400" b="1" dirty="0">
                <a:solidFill>
                  <a:srgbClr val="333333"/>
                </a:solidFill>
                <a:latin typeface="Arial Narrow" panose="020B0606020202030204" pitchFamily="34" charset="0"/>
              </a:rPr>
              <a:t>Equal Property Rights and Struck down of Sec 497 of IPC (ADULTERY) </a:t>
            </a:r>
            <a:endParaRPr lang="en-IN" sz="2400" b="1" dirty="0">
              <a:latin typeface="Arial Narrow" panose="020B0606020202030204" pitchFamily="34" charset="0"/>
            </a:endParaRPr>
          </a:p>
        </p:txBody>
      </p:sp>
    </p:spTree>
    <p:extLst>
      <p:ext uri="{BB962C8B-B14F-4D97-AF65-F5344CB8AC3E}">
        <p14:creationId xmlns:p14="http://schemas.microsoft.com/office/powerpoint/2010/main" val="35310969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4570</TotalTime>
  <Words>3135</Words>
  <Application>Microsoft Office PowerPoint</Application>
  <PresentationFormat>On-screen Show (4:3)</PresentationFormat>
  <Paragraphs>188</Paragraphs>
  <Slides>57</Slides>
  <Notes>0</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57</vt:i4>
      </vt:variant>
    </vt:vector>
  </HeadingPairs>
  <TitlesOfParts>
    <vt:vector size="86" baseType="lpstr">
      <vt:lpstr>Algerian</vt:lpstr>
      <vt:lpstr>Amasis MT Pro Black</vt:lpstr>
      <vt:lpstr>Aparajita</vt:lpstr>
      <vt:lpstr>Arial</vt:lpstr>
      <vt:lpstr>Arial</vt:lpstr>
      <vt:lpstr>Arial Narrow</vt:lpstr>
      <vt:lpstr>Bahnschrift</vt:lpstr>
      <vt:lpstr>bookman old style, new york, times, serif</vt:lpstr>
      <vt:lpstr>Calibri</vt:lpstr>
      <vt:lpstr>Calibri Light</vt:lpstr>
      <vt:lpstr>Cooper Black</vt:lpstr>
      <vt:lpstr>Elephant</vt:lpstr>
      <vt:lpstr>Felix Titling</vt:lpstr>
      <vt:lpstr>Footlight MT Light</vt:lpstr>
      <vt:lpstr>georgia</vt:lpstr>
      <vt:lpstr>Gilroy</vt:lpstr>
      <vt:lpstr>Google Sans</vt:lpstr>
      <vt:lpstr>GothamSSm</vt:lpstr>
      <vt:lpstr>Helvetica</vt:lpstr>
      <vt:lpstr>Linux Libertine</vt:lpstr>
      <vt:lpstr>Lucida Bright</vt:lpstr>
      <vt:lpstr>merriweather</vt:lpstr>
      <vt:lpstr>nunito</vt:lpstr>
      <vt:lpstr>Oswald</vt:lpstr>
      <vt:lpstr>Times New Roman</vt:lpstr>
      <vt:lpstr>times new roman, new york, times, serif</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THE INDIAN CONSTITUTION: IMPORTANT THINGS YOU SHOULD KNOW</vt:lpstr>
      <vt:lpstr>PowerPoint Presentation</vt:lpstr>
      <vt:lpstr>Women Empowerment And Constitutional Provisions</vt:lpstr>
      <vt:lpstr>PowerPoint Presentation</vt:lpstr>
      <vt:lpstr>PowerPoint Presentation</vt:lpstr>
      <vt:lpstr>PowerPoint Presentation</vt:lpstr>
      <vt:lpstr>PowerPoint Presentation</vt:lpstr>
      <vt:lpstr>PowerPoint Presentation</vt:lpstr>
      <vt:lpstr>PowerPoint Presentation</vt:lpstr>
      <vt:lpstr>Before going to understand what is a Constitution,  First, We will try to understand  what is a RULE?  and its implications </vt:lpstr>
      <vt:lpstr>PowerPoint Presentation</vt:lpstr>
      <vt:lpstr>Need for a Constitution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PREAMBLE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ARCHITECTS OF THE INDIAN  CONSTITUTION</vt:lpstr>
      <vt:lpstr>PowerPoint Presentation</vt:lpstr>
      <vt:lpstr>PowerPoint Presentation</vt:lpstr>
      <vt:lpstr>PowerPoint Presentation</vt:lpstr>
      <vt:lpstr>PowerPoint Presentation</vt:lpstr>
      <vt:lpstr>PowerPoint Presentation</vt:lpstr>
      <vt:lpstr>PowerPoint Presentation</vt:lpstr>
      <vt:lpstr>Background of Constituent Assembly of India</vt:lpstr>
      <vt:lpstr>PowerPoint Presentation</vt:lpstr>
      <vt:lpstr>PowerPoint Presentation</vt:lpstr>
      <vt:lpstr>PowerPoint Presentation</vt:lpstr>
      <vt:lpstr>PowerPoint Presentation</vt:lpstr>
      <vt:lpstr>PowerPoint Presentation</vt:lpstr>
      <vt:lpstr>In the words of B.R. Ambedkar,</vt:lpstr>
      <vt:lpstr>Indian Constitution</vt:lpstr>
      <vt:lpstr>About the Indian Constitution</vt:lpstr>
      <vt:lpstr>Why do we need a constitution?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Puttu Guruprasad</dc:creator>
  <cp:lastModifiedBy>Puttu Guruprasad</cp:lastModifiedBy>
  <cp:revision>34</cp:revision>
  <dcterms:created xsi:type="dcterms:W3CDTF">2023-07-07T06:15:36Z</dcterms:created>
  <dcterms:modified xsi:type="dcterms:W3CDTF">2023-07-26T13:10:33Z</dcterms:modified>
</cp:coreProperties>
</file>